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handoutMasterIdLst>
    <p:handoutMasterId r:id="rId79"/>
  </p:handoutMasterIdLst>
  <p:sldIdLst>
    <p:sldId id="336"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368" r:id="rId53"/>
    <p:sldId id="370" r:id="rId54"/>
    <p:sldId id="371" r:id="rId55"/>
    <p:sldId id="372" r:id="rId56"/>
    <p:sldId id="373" r:id="rId57"/>
    <p:sldId id="385" r:id="rId58"/>
    <p:sldId id="327" r:id="rId59"/>
    <p:sldId id="340" r:id="rId60"/>
    <p:sldId id="341" r:id="rId61"/>
    <p:sldId id="374" r:id="rId62"/>
    <p:sldId id="375" r:id="rId63"/>
    <p:sldId id="386" r:id="rId64"/>
    <p:sldId id="376" r:id="rId65"/>
    <p:sldId id="390" r:id="rId66"/>
    <p:sldId id="389" r:id="rId67"/>
    <p:sldId id="382" r:id="rId68"/>
    <p:sldId id="387" r:id="rId69"/>
    <p:sldId id="391" r:id="rId70"/>
    <p:sldId id="397" r:id="rId71"/>
    <p:sldId id="338" r:id="rId72"/>
    <p:sldId id="396" r:id="rId73"/>
    <p:sldId id="394" r:id="rId74"/>
    <p:sldId id="395" r:id="rId75"/>
    <p:sldId id="392" r:id="rId76"/>
    <p:sldId id="393" r:id="rId77"/>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9">
          <p15:clr>
            <a:srgbClr val="A4A3A4"/>
          </p15:clr>
        </p15:guide>
        <p15:guide id="2" pos="5424">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ia Simoes" initials="A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5595" autoAdjust="0"/>
  </p:normalViewPr>
  <p:slideViewPr>
    <p:cSldViewPr snapToGrid="0" snapToObjects="1">
      <p:cViewPr>
        <p:scale>
          <a:sx n="40" d="100"/>
          <a:sy n="40" d="100"/>
        </p:scale>
        <p:origin x="-2172" y="-72"/>
      </p:cViewPr>
      <p:guideLst>
        <p:guide orient="horz" pos="479"/>
        <p:guide pos="5424"/>
      </p:guideLst>
    </p:cSldViewPr>
  </p:slideViewPr>
  <p:outlineViewPr>
    <p:cViewPr>
      <p:scale>
        <a:sx n="33" d="100"/>
        <a:sy n="33" d="100"/>
      </p:scale>
      <p:origin x="0" y="1998"/>
    </p:cViewPr>
  </p:outlineViewPr>
  <p:notesTextViewPr>
    <p:cViewPr>
      <p:scale>
        <a:sx n="100" d="100"/>
        <a:sy n="100" d="100"/>
      </p:scale>
      <p:origin x="0" y="144"/>
    </p:cViewPr>
  </p:notesTextViewPr>
  <p:sorterViewPr>
    <p:cViewPr>
      <p:scale>
        <a:sx n="50" d="100"/>
        <a:sy n="50" d="100"/>
      </p:scale>
      <p:origin x="0" y="3486"/>
    </p:cViewPr>
  </p:sorterViewPr>
  <p:notesViewPr>
    <p:cSldViewPr snapToGrid="0" snapToObjects="1">
      <p:cViewPr varScale="1">
        <p:scale>
          <a:sx n="47" d="100"/>
          <a:sy n="47" d="100"/>
        </p:scale>
        <p:origin x="-292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841F8-5632-4EBB-AD43-155932EB3D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174DC4F-F592-46CA-A5B4-6F9AFD8B0EC4}">
      <dgm:prSet phldrT="[Text]" custT="1"/>
      <dgm:spPr/>
      <dgm:t>
        <a:bodyPr/>
        <a:lstStyle/>
        <a:p>
          <a:pPr algn="ctr"/>
          <a:r>
            <a:rPr lang="en-GB" sz="1800" b="1" dirty="0"/>
            <a:t>Low density Low Complexity led by Highlands and Islands Airports Ltd (HIAL</a:t>
          </a:r>
          <a:r>
            <a:rPr lang="en-GB" sz="1800" b="1" dirty="0" smtClean="0"/>
            <a:t>) – Mode S &amp; ADS-B for mixed VFR/IFR environment</a:t>
          </a:r>
          <a:endParaRPr lang="en-GB" sz="1800" b="1" dirty="0"/>
        </a:p>
      </dgm:t>
    </dgm:pt>
    <dgm:pt modelId="{FA50FFC7-BE6C-40D5-BDB1-D89C54839D77}" type="parTrans" cxnId="{76837B3D-EC6E-46F4-A8A6-A376843BB936}">
      <dgm:prSet/>
      <dgm:spPr/>
      <dgm:t>
        <a:bodyPr/>
        <a:lstStyle/>
        <a:p>
          <a:endParaRPr lang="en-GB"/>
        </a:p>
      </dgm:t>
    </dgm:pt>
    <dgm:pt modelId="{54BAADD4-1C35-49D9-92CC-10A44547C917}" type="sibTrans" cxnId="{76837B3D-EC6E-46F4-A8A6-A376843BB936}">
      <dgm:prSet/>
      <dgm:spPr/>
      <dgm:t>
        <a:bodyPr/>
        <a:lstStyle/>
        <a:p>
          <a:endParaRPr lang="en-GB"/>
        </a:p>
      </dgm:t>
    </dgm:pt>
    <dgm:pt modelId="{5A814E26-1A86-46B3-B604-66F44027FACC}">
      <dgm:prSet phldrT="[Text]" custT="1"/>
      <dgm:spPr/>
      <dgm:t>
        <a:bodyPr/>
        <a:lstStyle/>
        <a:p>
          <a:pPr algn="ctr"/>
          <a:r>
            <a:rPr lang="en-GB" sz="1800" b="1" dirty="0" err="1" smtClean="0"/>
            <a:t>uAvionix</a:t>
          </a:r>
          <a:r>
            <a:rPr lang="en-GB" sz="1800" b="1" dirty="0" smtClean="0"/>
            <a:t>/</a:t>
          </a:r>
          <a:r>
            <a:rPr lang="en-GB" sz="1800" b="1" dirty="0" err="1" smtClean="0"/>
            <a:t>SkyDemon</a:t>
          </a:r>
          <a:r>
            <a:rPr lang="en-GB" sz="1800" b="1" dirty="0" smtClean="0"/>
            <a:t>  - weather data trial</a:t>
          </a:r>
          <a:endParaRPr lang="en-GB" sz="1800" b="1" dirty="0"/>
        </a:p>
      </dgm:t>
    </dgm:pt>
    <dgm:pt modelId="{D80E10CE-D36E-43C3-934A-FEE72DBDAC06}" type="parTrans" cxnId="{DF3467E0-6E72-4ED5-B651-DA2C3500F531}">
      <dgm:prSet/>
      <dgm:spPr/>
      <dgm:t>
        <a:bodyPr/>
        <a:lstStyle/>
        <a:p>
          <a:endParaRPr lang="en-GB"/>
        </a:p>
      </dgm:t>
    </dgm:pt>
    <dgm:pt modelId="{EC7FCDF0-08CA-4F3F-956C-C57A1A1B8300}" type="sibTrans" cxnId="{DF3467E0-6E72-4ED5-B651-DA2C3500F531}">
      <dgm:prSet/>
      <dgm:spPr/>
      <dgm:t>
        <a:bodyPr/>
        <a:lstStyle/>
        <a:p>
          <a:endParaRPr lang="en-GB"/>
        </a:p>
      </dgm:t>
    </dgm:pt>
    <dgm:pt modelId="{7D345298-6F7B-4E97-880C-3A3E9361C65E}">
      <dgm:prSet phldrT="[Text]" custT="1"/>
      <dgm:spPr/>
      <dgm:t>
        <a:bodyPr/>
        <a:lstStyle/>
        <a:p>
          <a:pPr algn="ctr"/>
          <a:r>
            <a:rPr lang="en-GB" sz="1800" b="1" dirty="0"/>
            <a:t>CAA supported by </a:t>
          </a:r>
          <a:r>
            <a:rPr lang="en-GB" sz="1800" b="1" dirty="0" smtClean="0"/>
            <a:t>NATS – simultaneous CAP1391 &amp; Mode S transponder  equipment operation</a:t>
          </a:r>
          <a:endParaRPr lang="en-GB" sz="1800" b="1" dirty="0"/>
        </a:p>
      </dgm:t>
    </dgm:pt>
    <dgm:pt modelId="{7823DA1F-D68F-40F6-97A0-CD95C36C950B}" type="parTrans" cxnId="{4A49E608-438F-4D5C-B0F3-BB9C28C1DF0C}">
      <dgm:prSet/>
      <dgm:spPr/>
      <dgm:t>
        <a:bodyPr/>
        <a:lstStyle/>
        <a:p>
          <a:endParaRPr lang="en-GB"/>
        </a:p>
      </dgm:t>
    </dgm:pt>
    <dgm:pt modelId="{5A6AA6A5-47B5-48A5-866E-A45FBA2EF63F}" type="sibTrans" cxnId="{4A49E608-438F-4D5C-B0F3-BB9C28C1DF0C}">
      <dgm:prSet/>
      <dgm:spPr/>
      <dgm:t>
        <a:bodyPr/>
        <a:lstStyle/>
        <a:p>
          <a:endParaRPr lang="en-GB"/>
        </a:p>
      </dgm:t>
    </dgm:pt>
    <dgm:pt modelId="{47D14900-BFD6-4B4F-99D1-2FD8E41E79B6}">
      <dgm:prSet phldrT="[Text]" custT="1"/>
      <dgm:spPr/>
      <dgm:t>
        <a:bodyPr/>
        <a:lstStyle/>
        <a:p>
          <a:pPr algn="ctr"/>
          <a:r>
            <a:rPr lang="en-GB" sz="1800" b="1" dirty="0"/>
            <a:t>FASVIG run </a:t>
          </a:r>
          <a:r>
            <a:rPr lang="en-GB" sz="1800" b="1" dirty="0" smtClean="0"/>
            <a:t>trial – Airfield  traffic situation awareness </a:t>
          </a:r>
          <a:endParaRPr lang="en-GB" sz="1800" b="1" dirty="0"/>
        </a:p>
      </dgm:t>
    </dgm:pt>
    <dgm:pt modelId="{BB3A9E07-FE5B-4FC6-B604-422978E94B02}" type="parTrans" cxnId="{4C931567-C6B5-440F-95FA-61F15E3E6C14}">
      <dgm:prSet/>
      <dgm:spPr/>
      <dgm:t>
        <a:bodyPr/>
        <a:lstStyle/>
        <a:p>
          <a:endParaRPr lang="en-GB"/>
        </a:p>
      </dgm:t>
    </dgm:pt>
    <dgm:pt modelId="{7D76536E-5FB2-4E98-AC01-F043344CD565}" type="sibTrans" cxnId="{4C931567-C6B5-440F-95FA-61F15E3E6C14}">
      <dgm:prSet/>
      <dgm:spPr/>
      <dgm:t>
        <a:bodyPr/>
        <a:lstStyle/>
        <a:p>
          <a:endParaRPr lang="en-GB"/>
        </a:p>
      </dgm:t>
    </dgm:pt>
    <dgm:pt modelId="{FFD4B8E0-2D21-4BF6-B29C-B7794D59C0D6}">
      <dgm:prSet phldrT="[Text]" custT="1"/>
      <dgm:spPr/>
      <dgm:t>
        <a:bodyPr/>
        <a:lstStyle/>
        <a:p>
          <a:r>
            <a:rPr lang="en-GB" sz="1800" b="1" dirty="0" smtClean="0"/>
            <a:t>NATS – ADS-B supporting primary only infringement  management</a:t>
          </a:r>
          <a:endParaRPr lang="en-GB" sz="1800" b="1" dirty="0">
            <a:solidFill>
              <a:srgbClr val="FFC000"/>
            </a:solidFill>
          </a:endParaRPr>
        </a:p>
      </dgm:t>
    </dgm:pt>
    <dgm:pt modelId="{9E8BA422-3C8E-4ABB-A888-E81AEA89D03B}" type="sibTrans" cxnId="{465CCA1A-4F18-44D6-99C7-247F3AE36199}">
      <dgm:prSet/>
      <dgm:spPr/>
      <dgm:t>
        <a:bodyPr/>
        <a:lstStyle/>
        <a:p>
          <a:endParaRPr lang="en-GB"/>
        </a:p>
      </dgm:t>
    </dgm:pt>
    <dgm:pt modelId="{1093752B-71F6-4954-BAD0-D4B035955E8D}" type="parTrans" cxnId="{465CCA1A-4F18-44D6-99C7-247F3AE36199}">
      <dgm:prSet/>
      <dgm:spPr/>
      <dgm:t>
        <a:bodyPr/>
        <a:lstStyle/>
        <a:p>
          <a:endParaRPr lang="en-GB"/>
        </a:p>
      </dgm:t>
    </dgm:pt>
    <dgm:pt modelId="{E5097209-72DD-4F0B-93C1-D4C269D09E30}" type="pres">
      <dgm:prSet presAssocID="{B31841F8-5632-4EBB-AD43-155932EB3D0F}" presName="Name0" presStyleCnt="0">
        <dgm:presLayoutVars>
          <dgm:dir/>
          <dgm:animLvl val="lvl"/>
          <dgm:resizeHandles val="exact"/>
        </dgm:presLayoutVars>
      </dgm:prSet>
      <dgm:spPr/>
      <dgm:t>
        <a:bodyPr/>
        <a:lstStyle/>
        <a:p>
          <a:endParaRPr lang="en-GB"/>
        </a:p>
      </dgm:t>
    </dgm:pt>
    <dgm:pt modelId="{B37D115A-8F7C-4DFD-8C48-9F37D4CDF2A8}" type="pres">
      <dgm:prSet presAssocID="{2174DC4F-F592-46CA-A5B4-6F9AFD8B0EC4}" presName="linNode" presStyleCnt="0"/>
      <dgm:spPr/>
    </dgm:pt>
    <dgm:pt modelId="{536D81B9-021B-4851-A9CB-47C6D7519E1D}" type="pres">
      <dgm:prSet presAssocID="{2174DC4F-F592-46CA-A5B4-6F9AFD8B0EC4}" presName="parentText" presStyleLbl="node1" presStyleIdx="0" presStyleCnt="5" custScaleX="261641" custLinFactY="2386" custLinFactNeighborX="1932" custLinFactNeighborY="100000">
        <dgm:presLayoutVars>
          <dgm:chMax val="1"/>
          <dgm:bulletEnabled val="1"/>
        </dgm:presLayoutVars>
      </dgm:prSet>
      <dgm:spPr/>
      <dgm:t>
        <a:bodyPr/>
        <a:lstStyle/>
        <a:p>
          <a:endParaRPr lang="en-GB"/>
        </a:p>
      </dgm:t>
    </dgm:pt>
    <dgm:pt modelId="{22BA9040-BEA9-4BF5-BA6A-9E6EA53CFAF2}" type="pres">
      <dgm:prSet presAssocID="{54BAADD4-1C35-49D9-92CC-10A44547C917}" presName="sp" presStyleCnt="0"/>
      <dgm:spPr/>
    </dgm:pt>
    <dgm:pt modelId="{77EDB3B5-7E65-42EF-AE2B-6033A82A26F7}" type="pres">
      <dgm:prSet presAssocID="{5A814E26-1A86-46B3-B604-66F44027FACC}" presName="linNode" presStyleCnt="0"/>
      <dgm:spPr/>
    </dgm:pt>
    <dgm:pt modelId="{C5D8E586-78E7-4CC8-BB53-D42654E45D72}" type="pres">
      <dgm:prSet presAssocID="{5A814E26-1A86-46B3-B604-66F44027FACC}" presName="parentText" presStyleLbl="node1" presStyleIdx="1" presStyleCnt="5" custScaleX="149120" custLinFactY="100000" custLinFactNeighborX="58778" custLinFactNeighborY="110564">
        <dgm:presLayoutVars>
          <dgm:chMax val="1"/>
          <dgm:bulletEnabled val="1"/>
        </dgm:presLayoutVars>
      </dgm:prSet>
      <dgm:spPr/>
      <dgm:t>
        <a:bodyPr/>
        <a:lstStyle/>
        <a:p>
          <a:endParaRPr lang="en-GB"/>
        </a:p>
      </dgm:t>
    </dgm:pt>
    <dgm:pt modelId="{CA71E837-20AD-4D55-87CC-4337B4467A8A}" type="pres">
      <dgm:prSet presAssocID="{EC7FCDF0-08CA-4F3F-956C-C57A1A1B8300}" presName="sp" presStyleCnt="0"/>
      <dgm:spPr/>
    </dgm:pt>
    <dgm:pt modelId="{086F174B-98E9-4C3B-B8AB-90E4C92253E7}" type="pres">
      <dgm:prSet presAssocID="{7D345298-6F7B-4E97-880C-3A3E9361C65E}" presName="linNode" presStyleCnt="0"/>
      <dgm:spPr/>
    </dgm:pt>
    <dgm:pt modelId="{B7C24811-5A8F-4747-9343-606E033E19E4}" type="pres">
      <dgm:prSet presAssocID="{7D345298-6F7B-4E97-880C-3A3E9361C65E}" presName="parentText" presStyleLbl="node1" presStyleIdx="2" presStyleCnt="5" custScaleX="184620" custLinFactNeighborX="39198">
        <dgm:presLayoutVars>
          <dgm:chMax val="1"/>
          <dgm:bulletEnabled val="1"/>
        </dgm:presLayoutVars>
      </dgm:prSet>
      <dgm:spPr/>
      <dgm:t>
        <a:bodyPr/>
        <a:lstStyle/>
        <a:p>
          <a:endParaRPr lang="en-GB"/>
        </a:p>
      </dgm:t>
    </dgm:pt>
    <dgm:pt modelId="{3850402E-C738-4035-8DE0-A83A7D821A66}" type="pres">
      <dgm:prSet presAssocID="{5A6AA6A5-47B5-48A5-866E-A45FBA2EF63F}" presName="sp" presStyleCnt="0"/>
      <dgm:spPr/>
    </dgm:pt>
    <dgm:pt modelId="{41168559-72CB-41A3-AB0D-105DDA471619}" type="pres">
      <dgm:prSet presAssocID="{FFD4B8E0-2D21-4BF6-B29C-B7794D59C0D6}" presName="linNode" presStyleCnt="0"/>
      <dgm:spPr/>
    </dgm:pt>
    <dgm:pt modelId="{C6B71F40-52B8-463A-A7FD-2EC3629F93AF}" type="pres">
      <dgm:prSet presAssocID="{FFD4B8E0-2D21-4BF6-B29C-B7794D59C0D6}" presName="parentText" presStyleLbl="node1" presStyleIdx="3" presStyleCnt="5" custScaleX="150009" custLinFactY="5229" custLinFactNeighborX="59175" custLinFactNeighborY="100000">
        <dgm:presLayoutVars>
          <dgm:chMax val="1"/>
          <dgm:bulletEnabled val="1"/>
        </dgm:presLayoutVars>
      </dgm:prSet>
      <dgm:spPr/>
      <dgm:t>
        <a:bodyPr/>
        <a:lstStyle/>
        <a:p>
          <a:endParaRPr lang="en-GB"/>
        </a:p>
      </dgm:t>
    </dgm:pt>
    <dgm:pt modelId="{EAE4BBED-FFCF-4D13-8969-9F567B6536E7}" type="pres">
      <dgm:prSet presAssocID="{9E8BA422-3C8E-4ABB-A888-E81AEA89D03B}" presName="sp" presStyleCnt="0"/>
      <dgm:spPr/>
    </dgm:pt>
    <dgm:pt modelId="{0BA507CF-1627-4889-B732-7A15F00408FA}" type="pres">
      <dgm:prSet presAssocID="{47D14900-BFD6-4B4F-99D1-2FD8E41E79B6}" presName="linNode" presStyleCnt="0"/>
      <dgm:spPr/>
    </dgm:pt>
    <dgm:pt modelId="{609E71B7-CFC8-41C9-88AE-73610FD4C761}" type="pres">
      <dgm:prSet presAssocID="{47D14900-BFD6-4B4F-99D1-2FD8E41E79B6}" presName="parentText" presStyleLbl="node1" presStyleIdx="4" presStyleCnt="5" custScaleX="191094" custLinFactY="-200000" custLinFactNeighborX="36106" custLinFactNeighborY="-233200">
        <dgm:presLayoutVars>
          <dgm:chMax val="1"/>
          <dgm:bulletEnabled val="1"/>
        </dgm:presLayoutVars>
      </dgm:prSet>
      <dgm:spPr/>
      <dgm:t>
        <a:bodyPr/>
        <a:lstStyle/>
        <a:p>
          <a:endParaRPr lang="en-GB"/>
        </a:p>
      </dgm:t>
    </dgm:pt>
  </dgm:ptLst>
  <dgm:cxnLst>
    <dgm:cxn modelId="{9ACC7409-10B2-4051-83A9-38F7B0D5547F}" type="presOf" srcId="{B31841F8-5632-4EBB-AD43-155932EB3D0F}" destId="{E5097209-72DD-4F0B-93C1-D4C269D09E30}" srcOrd="0" destOrd="0" presId="urn:microsoft.com/office/officeart/2005/8/layout/vList5"/>
    <dgm:cxn modelId="{181AF068-6FEA-434F-B1E8-A4886E9B6BF3}" type="presOf" srcId="{5A814E26-1A86-46B3-B604-66F44027FACC}" destId="{C5D8E586-78E7-4CC8-BB53-D42654E45D72}" srcOrd="0" destOrd="0" presId="urn:microsoft.com/office/officeart/2005/8/layout/vList5"/>
    <dgm:cxn modelId="{C30351B8-5087-46F7-92E5-FC28D70CF8D6}" type="presOf" srcId="{7D345298-6F7B-4E97-880C-3A3E9361C65E}" destId="{B7C24811-5A8F-4747-9343-606E033E19E4}" srcOrd="0" destOrd="0" presId="urn:microsoft.com/office/officeart/2005/8/layout/vList5"/>
    <dgm:cxn modelId="{4A49E608-438F-4D5C-B0F3-BB9C28C1DF0C}" srcId="{B31841F8-5632-4EBB-AD43-155932EB3D0F}" destId="{7D345298-6F7B-4E97-880C-3A3E9361C65E}" srcOrd="2" destOrd="0" parTransId="{7823DA1F-D68F-40F6-97A0-CD95C36C950B}" sibTransId="{5A6AA6A5-47B5-48A5-866E-A45FBA2EF63F}"/>
    <dgm:cxn modelId="{1B585B22-863A-4CDE-BAEC-B0AA1858571E}" type="presOf" srcId="{47D14900-BFD6-4B4F-99D1-2FD8E41E79B6}" destId="{609E71B7-CFC8-41C9-88AE-73610FD4C761}" srcOrd="0" destOrd="0" presId="urn:microsoft.com/office/officeart/2005/8/layout/vList5"/>
    <dgm:cxn modelId="{465CCA1A-4F18-44D6-99C7-247F3AE36199}" srcId="{B31841F8-5632-4EBB-AD43-155932EB3D0F}" destId="{FFD4B8E0-2D21-4BF6-B29C-B7794D59C0D6}" srcOrd="3" destOrd="0" parTransId="{1093752B-71F6-4954-BAD0-D4B035955E8D}" sibTransId="{9E8BA422-3C8E-4ABB-A888-E81AEA89D03B}"/>
    <dgm:cxn modelId="{DF3467E0-6E72-4ED5-B651-DA2C3500F531}" srcId="{B31841F8-5632-4EBB-AD43-155932EB3D0F}" destId="{5A814E26-1A86-46B3-B604-66F44027FACC}" srcOrd="1" destOrd="0" parTransId="{D80E10CE-D36E-43C3-934A-FEE72DBDAC06}" sibTransId="{EC7FCDF0-08CA-4F3F-956C-C57A1A1B8300}"/>
    <dgm:cxn modelId="{3A147330-A650-4BCB-93F4-5CAB4CAEFB5D}" type="presOf" srcId="{2174DC4F-F592-46CA-A5B4-6F9AFD8B0EC4}" destId="{536D81B9-021B-4851-A9CB-47C6D7519E1D}" srcOrd="0" destOrd="0" presId="urn:microsoft.com/office/officeart/2005/8/layout/vList5"/>
    <dgm:cxn modelId="{76837B3D-EC6E-46F4-A8A6-A376843BB936}" srcId="{B31841F8-5632-4EBB-AD43-155932EB3D0F}" destId="{2174DC4F-F592-46CA-A5B4-6F9AFD8B0EC4}" srcOrd="0" destOrd="0" parTransId="{FA50FFC7-BE6C-40D5-BDB1-D89C54839D77}" sibTransId="{54BAADD4-1C35-49D9-92CC-10A44547C917}"/>
    <dgm:cxn modelId="{F229D2A8-51BE-4EAB-A1FD-EC1E616B6DBE}" type="presOf" srcId="{FFD4B8E0-2D21-4BF6-B29C-B7794D59C0D6}" destId="{C6B71F40-52B8-463A-A7FD-2EC3629F93AF}" srcOrd="0" destOrd="0" presId="urn:microsoft.com/office/officeart/2005/8/layout/vList5"/>
    <dgm:cxn modelId="{4C931567-C6B5-440F-95FA-61F15E3E6C14}" srcId="{B31841F8-5632-4EBB-AD43-155932EB3D0F}" destId="{47D14900-BFD6-4B4F-99D1-2FD8E41E79B6}" srcOrd="4" destOrd="0" parTransId="{BB3A9E07-FE5B-4FC6-B604-422978E94B02}" sibTransId="{7D76536E-5FB2-4E98-AC01-F043344CD565}"/>
    <dgm:cxn modelId="{8EAAA2DC-36C5-4F64-9C44-7EBF23F9D3D4}" type="presParOf" srcId="{E5097209-72DD-4F0B-93C1-D4C269D09E30}" destId="{B37D115A-8F7C-4DFD-8C48-9F37D4CDF2A8}" srcOrd="0" destOrd="0" presId="urn:microsoft.com/office/officeart/2005/8/layout/vList5"/>
    <dgm:cxn modelId="{D56683D4-F964-4181-8F30-582BFE497F46}" type="presParOf" srcId="{B37D115A-8F7C-4DFD-8C48-9F37D4CDF2A8}" destId="{536D81B9-021B-4851-A9CB-47C6D7519E1D}" srcOrd="0" destOrd="0" presId="urn:microsoft.com/office/officeart/2005/8/layout/vList5"/>
    <dgm:cxn modelId="{1403DFF4-A6E1-480B-B3D4-7FF10F6C4743}" type="presParOf" srcId="{E5097209-72DD-4F0B-93C1-D4C269D09E30}" destId="{22BA9040-BEA9-4BF5-BA6A-9E6EA53CFAF2}" srcOrd="1" destOrd="0" presId="urn:microsoft.com/office/officeart/2005/8/layout/vList5"/>
    <dgm:cxn modelId="{03EF7AA0-0319-4676-BC5F-74810BE4A7DD}" type="presParOf" srcId="{E5097209-72DD-4F0B-93C1-D4C269D09E30}" destId="{77EDB3B5-7E65-42EF-AE2B-6033A82A26F7}" srcOrd="2" destOrd="0" presId="urn:microsoft.com/office/officeart/2005/8/layout/vList5"/>
    <dgm:cxn modelId="{DBC73185-BB8F-41BD-A0CC-73911882439F}" type="presParOf" srcId="{77EDB3B5-7E65-42EF-AE2B-6033A82A26F7}" destId="{C5D8E586-78E7-4CC8-BB53-D42654E45D72}" srcOrd="0" destOrd="0" presId="urn:microsoft.com/office/officeart/2005/8/layout/vList5"/>
    <dgm:cxn modelId="{836B7B96-BE1A-4F46-86DC-1F3F91FDAB2A}" type="presParOf" srcId="{E5097209-72DD-4F0B-93C1-D4C269D09E30}" destId="{CA71E837-20AD-4D55-87CC-4337B4467A8A}" srcOrd="3" destOrd="0" presId="urn:microsoft.com/office/officeart/2005/8/layout/vList5"/>
    <dgm:cxn modelId="{6DBB0731-8CEE-45AC-BDA5-572230A0B252}" type="presParOf" srcId="{E5097209-72DD-4F0B-93C1-D4C269D09E30}" destId="{086F174B-98E9-4C3B-B8AB-90E4C92253E7}" srcOrd="4" destOrd="0" presId="urn:microsoft.com/office/officeart/2005/8/layout/vList5"/>
    <dgm:cxn modelId="{072D5A33-3C7D-457F-9127-A37D1A451D79}" type="presParOf" srcId="{086F174B-98E9-4C3B-B8AB-90E4C92253E7}" destId="{B7C24811-5A8F-4747-9343-606E033E19E4}" srcOrd="0" destOrd="0" presId="urn:microsoft.com/office/officeart/2005/8/layout/vList5"/>
    <dgm:cxn modelId="{B56F5ED2-858A-4F28-87FF-FD5F7048566A}" type="presParOf" srcId="{E5097209-72DD-4F0B-93C1-D4C269D09E30}" destId="{3850402E-C738-4035-8DE0-A83A7D821A66}" srcOrd="5" destOrd="0" presId="urn:microsoft.com/office/officeart/2005/8/layout/vList5"/>
    <dgm:cxn modelId="{92B1B7A0-DAE2-4966-A6CD-0BC545BDDF07}" type="presParOf" srcId="{E5097209-72DD-4F0B-93C1-D4C269D09E30}" destId="{41168559-72CB-41A3-AB0D-105DDA471619}" srcOrd="6" destOrd="0" presId="urn:microsoft.com/office/officeart/2005/8/layout/vList5"/>
    <dgm:cxn modelId="{01A2932C-DA6D-445F-855C-3D703464ADFF}" type="presParOf" srcId="{41168559-72CB-41A3-AB0D-105DDA471619}" destId="{C6B71F40-52B8-463A-A7FD-2EC3629F93AF}" srcOrd="0" destOrd="0" presId="urn:microsoft.com/office/officeart/2005/8/layout/vList5"/>
    <dgm:cxn modelId="{645D843A-5992-4EE8-B48F-FEBC27C61505}" type="presParOf" srcId="{E5097209-72DD-4F0B-93C1-D4C269D09E30}" destId="{EAE4BBED-FFCF-4D13-8969-9F567B6536E7}" srcOrd="7" destOrd="0" presId="urn:microsoft.com/office/officeart/2005/8/layout/vList5"/>
    <dgm:cxn modelId="{60B1392A-DB9E-4DE1-94B3-3FDA13B75B8E}" type="presParOf" srcId="{E5097209-72DD-4F0B-93C1-D4C269D09E30}" destId="{0BA507CF-1627-4889-B732-7A15F00408FA}" srcOrd="8" destOrd="0" presId="urn:microsoft.com/office/officeart/2005/8/layout/vList5"/>
    <dgm:cxn modelId="{0501EFF4-40E7-4E59-B9F8-29E75F2E77E3}" type="presParOf" srcId="{0BA507CF-1627-4889-B732-7A15F00408FA}" destId="{609E71B7-CFC8-41C9-88AE-73610FD4C7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81B9-021B-4851-A9CB-47C6D7519E1D}">
      <dsp:nvSpPr>
        <dsp:cNvPr id="0" name=""/>
        <dsp:cNvSpPr/>
      </dsp:nvSpPr>
      <dsp:spPr>
        <a:xfrm>
          <a:off x="281313" y="864178"/>
          <a:ext cx="7360031" cy="842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t>Low density Low Complexity led by Highlands and Islands Airports Ltd (HIAL</a:t>
          </a:r>
          <a:r>
            <a:rPr lang="en-GB" sz="1800" b="1" kern="1200" dirty="0" smtClean="0"/>
            <a:t>) – Mode S &amp; ADS-B for mixed VFR/IFR environment</a:t>
          </a:r>
          <a:endParaRPr lang="en-GB" sz="1800" b="1" kern="1200" dirty="0"/>
        </a:p>
      </dsp:txBody>
      <dsp:txXfrm>
        <a:off x="322424" y="905289"/>
        <a:ext cx="7277809" cy="759936"/>
      </dsp:txXfrm>
    </dsp:sp>
    <dsp:sp modelId="{C5D8E586-78E7-4CC8-BB53-D42654E45D72}">
      <dsp:nvSpPr>
        <dsp:cNvPr id="0" name=""/>
        <dsp:cNvSpPr/>
      </dsp:nvSpPr>
      <dsp:spPr>
        <a:xfrm>
          <a:off x="1880406" y="2659473"/>
          <a:ext cx="4194785" cy="842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err="1" smtClean="0"/>
            <a:t>uAvionix</a:t>
          </a:r>
          <a:r>
            <a:rPr lang="en-GB" sz="1800" b="1" kern="1200" dirty="0" smtClean="0"/>
            <a:t>/</a:t>
          </a:r>
          <a:r>
            <a:rPr lang="en-GB" sz="1800" b="1" kern="1200" dirty="0" err="1" smtClean="0"/>
            <a:t>SkyDemon</a:t>
          </a:r>
          <a:r>
            <a:rPr lang="en-GB" sz="1800" b="1" kern="1200" dirty="0" smtClean="0"/>
            <a:t>  - weather data trial</a:t>
          </a:r>
          <a:endParaRPr lang="en-GB" sz="1800" b="1" kern="1200" dirty="0"/>
        </a:p>
      </dsp:txBody>
      <dsp:txXfrm>
        <a:off x="1921517" y="2700584"/>
        <a:ext cx="4112563" cy="759936"/>
      </dsp:txXfrm>
    </dsp:sp>
    <dsp:sp modelId="{B7C24811-5A8F-4747-9343-606E033E19E4}">
      <dsp:nvSpPr>
        <dsp:cNvPr id="0" name=""/>
        <dsp:cNvSpPr/>
      </dsp:nvSpPr>
      <dsp:spPr>
        <a:xfrm>
          <a:off x="1329616" y="1770457"/>
          <a:ext cx="5193409" cy="842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t>CAA supported by </a:t>
          </a:r>
          <a:r>
            <a:rPr lang="en-GB" sz="1800" b="1" kern="1200" dirty="0" smtClean="0"/>
            <a:t>NATS – simultaneous CAP1391 &amp; Mode S transponder  equipment operation</a:t>
          </a:r>
          <a:endParaRPr lang="en-GB" sz="1800" b="1" kern="1200" dirty="0"/>
        </a:p>
      </dsp:txBody>
      <dsp:txXfrm>
        <a:off x="1370727" y="1811568"/>
        <a:ext cx="5111187" cy="759936"/>
      </dsp:txXfrm>
    </dsp:sp>
    <dsp:sp modelId="{C6B71F40-52B8-463A-A7FD-2EC3629F93AF}">
      <dsp:nvSpPr>
        <dsp:cNvPr id="0" name=""/>
        <dsp:cNvSpPr/>
      </dsp:nvSpPr>
      <dsp:spPr>
        <a:xfrm>
          <a:off x="1891574" y="3540915"/>
          <a:ext cx="4219793" cy="842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NATS – ADS-B supporting primary only infringement  management</a:t>
          </a:r>
          <a:endParaRPr lang="en-GB" sz="1800" b="1" kern="1200" dirty="0">
            <a:solidFill>
              <a:srgbClr val="FFC000"/>
            </a:solidFill>
          </a:endParaRPr>
        </a:p>
      </dsp:txBody>
      <dsp:txXfrm>
        <a:off x="1932685" y="3582026"/>
        <a:ext cx="4137571" cy="759936"/>
      </dsp:txXfrm>
    </dsp:sp>
    <dsp:sp modelId="{609E71B7-CFC8-41C9-88AE-73610FD4C761}">
      <dsp:nvSpPr>
        <dsp:cNvPr id="0" name=""/>
        <dsp:cNvSpPr/>
      </dsp:nvSpPr>
      <dsp:spPr>
        <a:xfrm>
          <a:off x="1242637" y="0"/>
          <a:ext cx="5375525" cy="842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t>FASVIG run </a:t>
          </a:r>
          <a:r>
            <a:rPr lang="en-GB" sz="1800" b="1" kern="1200" dirty="0" smtClean="0"/>
            <a:t>trial – Airfield  traffic situation awareness </a:t>
          </a:r>
          <a:endParaRPr lang="en-GB" sz="1800" b="1" kern="1200" dirty="0"/>
        </a:p>
      </dsp:txBody>
      <dsp:txXfrm>
        <a:off x="1283748" y="41111"/>
        <a:ext cx="5293303" cy="759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9283A16-FA5D-804C-AAF4-9BADFE6A9B2C}" type="datetimeFigureOut">
              <a:t>3/27/2018</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622A04F-CC42-7B42-9E5C-0755FAF09428}" type="slidenum">
              <a:t>‹#›</a:t>
            </a:fld>
            <a:endParaRPr lang="en-US"/>
          </a:p>
        </p:txBody>
      </p:sp>
    </p:spTree>
    <p:extLst>
      <p:ext uri="{BB962C8B-B14F-4D97-AF65-F5344CB8AC3E}">
        <p14:creationId xmlns:p14="http://schemas.microsoft.com/office/powerpoint/2010/main" val="2352948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723D6CB-80A7-954E-94AE-4953340D11C3}" type="datetimeFigureOut">
              <a:t>3/27/2018</a:t>
            </a:fld>
            <a:endParaRPr lang="en-US"/>
          </a:p>
        </p:txBody>
      </p:sp>
      <p:sp>
        <p:nvSpPr>
          <p:cNvPr id="4" name="Slide Image Placeholder 3"/>
          <p:cNvSpPr>
            <a:spLocks noGrp="1" noRot="1" noChangeAspect="1"/>
          </p:cNvSpPr>
          <p:nvPr>
            <p:ph type="sldImg" idx="2"/>
          </p:nvPr>
        </p:nvSpPr>
        <p:spPr>
          <a:xfrm>
            <a:off x="992188" y="511731"/>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162560" y="4531360"/>
            <a:ext cx="6786880" cy="5364479"/>
          </a:xfrm>
          <a:prstGeom prst="rect">
            <a:avLst/>
          </a:prstGeom>
        </p:spPr>
        <p:txBody>
          <a:bodyPr vert="horz" lIns="99048" tIns="49524" rIns="99048" bIns="49524" rtlCol="0"/>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3E39286-1182-484A-BB9F-6D716B2D9409}" type="slidenum">
              <a:t>‹#›</a:t>
            </a:fld>
            <a:endParaRPr lang="en-US"/>
          </a:p>
        </p:txBody>
      </p:sp>
    </p:spTree>
    <p:extLst>
      <p:ext uri="{BB962C8B-B14F-4D97-AF65-F5344CB8AC3E}">
        <p14:creationId xmlns:p14="http://schemas.microsoft.com/office/powerpoint/2010/main" val="35188383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2000" kern="1200">
        <a:solidFill>
          <a:schemeClr val="tx1"/>
        </a:solidFill>
        <a:latin typeface="+mn-lt"/>
        <a:ea typeface="+mn-ea"/>
        <a:cs typeface="+mn-cs"/>
      </a:defRPr>
    </a:lvl2pPr>
    <a:lvl3pPr marL="914400" algn="l" defTabSz="457200" rtl="0" eaLnBrk="1" latinLnBrk="0" hangingPunct="1">
      <a:defRPr sz="2000" kern="1200">
        <a:solidFill>
          <a:schemeClr val="tx1"/>
        </a:solidFill>
        <a:latin typeface="+mn-lt"/>
        <a:ea typeface="+mn-ea"/>
        <a:cs typeface="+mn-cs"/>
      </a:defRPr>
    </a:lvl3pPr>
    <a:lvl4pPr marL="1371600" algn="l" defTabSz="457200" rtl="0" eaLnBrk="1" latinLnBrk="0" hangingPunct="1">
      <a:defRPr sz="2000" kern="1200">
        <a:solidFill>
          <a:schemeClr val="tx1"/>
        </a:solidFill>
        <a:latin typeface="+mn-lt"/>
        <a:ea typeface="+mn-ea"/>
        <a:cs typeface="+mn-cs"/>
      </a:defRPr>
    </a:lvl4pPr>
    <a:lvl5pPr marL="1828800" algn="l" defTabSz="457200" rtl="0" eaLnBrk="1" latinLnBrk="0" hangingPunct="1">
      <a:defRPr sz="2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 like to tell you a story about Electronic Conspicuity in Europe</a:t>
            </a:r>
            <a:r>
              <a:rPr lang="en-GB" baseline="0" dirty="0" smtClean="0"/>
              <a:t> – what has happened so far, what is happening now and the issues to be solved.  The story is still unfolding and we don’t yet know exactly how it will end.</a:t>
            </a:r>
          </a:p>
          <a:p>
            <a:endParaRPr lang="en-GB" baseline="0" dirty="0" smtClean="0"/>
          </a:p>
          <a:p>
            <a:r>
              <a:rPr lang="en-GB" baseline="0" dirty="0" smtClean="0"/>
              <a:t>But before going into all that, I would just like to illustrate Electronic Conspicuity by comparing it to visual conspicuity.</a:t>
            </a:r>
          </a:p>
          <a:p>
            <a:endParaRPr lang="en-GB" baseline="0" dirty="0" smtClean="0"/>
          </a:p>
          <a:p>
            <a:r>
              <a:rPr lang="en-GB" dirty="0" smtClean="0"/>
              <a:t>The next sequence</a:t>
            </a:r>
            <a:r>
              <a:rPr lang="en-GB" baseline="0" dirty="0" smtClean="0"/>
              <a:t> of slides runs automatically.</a:t>
            </a:r>
          </a:p>
          <a:p>
            <a:r>
              <a:rPr lang="en-GB" baseline="0" dirty="0" smtClean="0"/>
              <a:t>It is a simulation of something that I never want to see for real.</a:t>
            </a:r>
          </a:p>
          <a:p>
            <a:r>
              <a:rPr lang="en-GB" baseline="0" dirty="0" smtClean="0"/>
              <a:t>Please watch the screen very closely. </a:t>
            </a:r>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1</a:t>
            </a:fld>
            <a:endParaRPr lang="en-GB"/>
          </a:p>
        </p:txBody>
      </p:sp>
    </p:spTree>
    <p:extLst>
      <p:ext uri="{BB962C8B-B14F-4D97-AF65-F5344CB8AC3E}">
        <p14:creationId xmlns:p14="http://schemas.microsoft.com/office/powerpoint/2010/main" val="416889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10</a:t>
            </a:fld>
            <a:endParaRPr lang="en-GB"/>
          </a:p>
        </p:txBody>
      </p:sp>
    </p:spTree>
    <p:extLst>
      <p:ext uri="{BB962C8B-B14F-4D97-AF65-F5344CB8AC3E}">
        <p14:creationId xmlns:p14="http://schemas.microsoft.com/office/powerpoint/2010/main" val="424040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11</a:t>
            </a:fld>
            <a:endParaRPr lang="en-GB"/>
          </a:p>
        </p:txBody>
      </p:sp>
    </p:spTree>
    <p:extLst>
      <p:ext uri="{BB962C8B-B14F-4D97-AF65-F5344CB8AC3E}">
        <p14:creationId xmlns:p14="http://schemas.microsoft.com/office/powerpoint/2010/main" val="153269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12</a:t>
            </a:fld>
            <a:endParaRPr lang="en-GB"/>
          </a:p>
        </p:txBody>
      </p:sp>
    </p:spTree>
    <p:extLst>
      <p:ext uri="{BB962C8B-B14F-4D97-AF65-F5344CB8AC3E}">
        <p14:creationId xmlns:p14="http://schemas.microsoft.com/office/powerpoint/2010/main" val="68158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13</a:t>
            </a:fld>
            <a:endParaRPr lang="en-GB"/>
          </a:p>
        </p:txBody>
      </p:sp>
    </p:spTree>
    <p:extLst>
      <p:ext uri="{BB962C8B-B14F-4D97-AF65-F5344CB8AC3E}">
        <p14:creationId xmlns:p14="http://schemas.microsoft.com/office/powerpoint/2010/main" val="2051573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14</a:t>
            </a:fld>
            <a:endParaRPr lang="en-GB"/>
          </a:p>
        </p:txBody>
      </p:sp>
    </p:spTree>
    <p:extLst>
      <p:ext uri="{BB962C8B-B14F-4D97-AF65-F5344CB8AC3E}">
        <p14:creationId xmlns:p14="http://schemas.microsoft.com/office/powerpoint/2010/main" val="271153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15</a:t>
            </a:fld>
            <a:endParaRPr lang="en-GB"/>
          </a:p>
        </p:txBody>
      </p:sp>
    </p:spTree>
    <p:extLst>
      <p:ext uri="{BB962C8B-B14F-4D97-AF65-F5344CB8AC3E}">
        <p14:creationId xmlns:p14="http://schemas.microsoft.com/office/powerpoint/2010/main" val="142880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16</a:t>
            </a:fld>
            <a:endParaRPr lang="en-GB"/>
          </a:p>
        </p:txBody>
      </p:sp>
    </p:spTree>
    <p:extLst>
      <p:ext uri="{BB962C8B-B14F-4D97-AF65-F5344CB8AC3E}">
        <p14:creationId xmlns:p14="http://schemas.microsoft.com/office/powerpoint/2010/main" val="141715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17</a:t>
            </a:fld>
            <a:endParaRPr lang="en-GB"/>
          </a:p>
        </p:txBody>
      </p:sp>
    </p:spTree>
    <p:extLst>
      <p:ext uri="{BB962C8B-B14F-4D97-AF65-F5344CB8AC3E}">
        <p14:creationId xmlns:p14="http://schemas.microsoft.com/office/powerpoint/2010/main" val="250855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18</a:t>
            </a:fld>
            <a:endParaRPr lang="en-GB"/>
          </a:p>
        </p:txBody>
      </p:sp>
    </p:spTree>
    <p:extLst>
      <p:ext uri="{BB962C8B-B14F-4D97-AF65-F5344CB8AC3E}">
        <p14:creationId xmlns:p14="http://schemas.microsoft.com/office/powerpoint/2010/main" val="598826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CC552-1636-4532-95BF-34B0C00EDB61}" type="slidenum">
              <a:rPr lang="en-GB" smtClean="0"/>
              <a:t>19</a:t>
            </a:fld>
            <a:endParaRPr lang="en-GB"/>
          </a:p>
        </p:txBody>
      </p:sp>
    </p:spTree>
    <p:extLst>
      <p:ext uri="{BB962C8B-B14F-4D97-AF65-F5344CB8AC3E}">
        <p14:creationId xmlns:p14="http://schemas.microsoft.com/office/powerpoint/2010/main" val="40946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a:t>
            </a:fld>
            <a:endParaRPr lang="en-GB"/>
          </a:p>
        </p:txBody>
      </p:sp>
    </p:spTree>
    <p:extLst>
      <p:ext uri="{BB962C8B-B14F-4D97-AF65-F5344CB8AC3E}">
        <p14:creationId xmlns:p14="http://schemas.microsoft.com/office/powerpoint/2010/main" val="237454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CC552-1636-4532-95BF-34B0C00EDB61}" type="slidenum">
              <a:rPr lang="en-GB" smtClean="0"/>
              <a:t>20</a:t>
            </a:fld>
            <a:endParaRPr lang="en-GB"/>
          </a:p>
        </p:txBody>
      </p:sp>
    </p:spTree>
    <p:extLst>
      <p:ext uri="{BB962C8B-B14F-4D97-AF65-F5344CB8AC3E}">
        <p14:creationId xmlns:p14="http://schemas.microsoft.com/office/powerpoint/2010/main" val="407058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21</a:t>
            </a:fld>
            <a:endParaRPr lang="en-GB"/>
          </a:p>
        </p:txBody>
      </p:sp>
    </p:spTree>
    <p:extLst>
      <p:ext uri="{BB962C8B-B14F-4D97-AF65-F5344CB8AC3E}">
        <p14:creationId xmlns:p14="http://schemas.microsoft.com/office/powerpoint/2010/main" val="333961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22</a:t>
            </a:fld>
            <a:endParaRPr lang="en-GB"/>
          </a:p>
        </p:txBody>
      </p:sp>
    </p:spTree>
    <p:extLst>
      <p:ext uri="{BB962C8B-B14F-4D97-AF65-F5344CB8AC3E}">
        <p14:creationId xmlns:p14="http://schemas.microsoft.com/office/powerpoint/2010/main" val="102084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23</a:t>
            </a:fld>
            <a:endParaRPr lang="en-GB"/>
          </a:p>
        </p:txBody>
      </p:sp>
    </p:spTree>
    <p:extLst>
      <p:ext uri="{BB962C8B-B14F-4D97-AF65-F5344CB8AC3E}">
        <p14:creationId xmlns:p14="http://schemas.microsoft.com/office/powerpoint/2010/main" val="398242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24</a:t>
            </a:fld>
            <a:endParaRPr lang="en-GB"/>
          </a:p>
        </p:txBody>
      </p:sp>
    </p:spTree>
    <p:extLst>
      <p:ext uri="{BB962C8B-B14F-4D97-AF65-F5344CB8AC3E}">
        <p14:creationId xmlns:p14="http://schemas.microsoft.com/office/powerpoint/2010/main" val="4183131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25</a:t>
            </a:fld>
            <a:endParaRPr lang="en-GB"/>
          </a:p>
        </p:txBody>
      </p:sp>
    </p:spTree>
    <p:extLst>
      <p:ext uri="{BB962C8B-B14F-4D97-AF65-F5344CB8AC3E}">
        <p14:creationId xmlns:p14="http://schemas.microsoft.com/office/powerpoint/2010/main" val="688268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26</a:t>
            </a:fld>
            <a:endParaRPr lang="en-GB"/>
          </a:p>
        </p:txBody>
      </p:sp>
    </p:spTree>
    <p:extLst>
      <p:ext uri="{BB962C8B-B14F-4D97-AF65-F5344CB8AC3E}">
        <p14:creationId xmlns:p14="http://schemas.microsoft.com/office/powerpoint/2010/main" val="2374547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27</a:t>
            </a:fld>
            <a:endParaRPr lang="en-GB"/>
          </a:p>
        </p:txBody>
      </p:sp>
    </p:spTree>
    <p:extLst>
      <p:ext uri="{BB962C8B-B14F-4D97-AF65-F5344CB8AC3E}">
        <p14:creationId xmlns:p14="http://schemas.microsoft.com/office/powerpoint/2010/main" val="3413470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28</a:t>
            </a:fld>
            <a:endParaRPr lang="en-GB"/>
          </a:p>
        </p:txBody>
      </p:sp>
    </p:spTree>
    <p:extLst>
      <p:ext uri="{BB962C8B-B14F-4D97-AF65-F5344CB8AC3E}">
        <p14:creationId xmlns:p14="http://schemas.microsoft.com/office/powerpoint/2010/main" val="2044374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29</a:t>
            </a:fld>
            <a:endParaRPr lang="en-GB"/>
          </a:p>
        </p:txBody>
      </p:sp>
    </p:spTree>
    <p:extLst>
      <p:ext uri="{BB962C8B-B14F-4D97-AF65-F5344CB8AC3E}">
        <p14:creationId xmlns:p14="http://schemas.microsoft.com/office/powerpoint/2010/main" val="158445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a:t>
            </a:fld>
            <a:endParaRPr lang="en-GB"/>
          </a:p>
        </p:txBody>
      </p:sp>
    </p:spTree>
    <p:extLst>
      <p:ext uri="{BB962C8B-B14F-4D97-AF65-F5344CB8AC3E}">
        <p14:creationId xmlns:p14="http://schemas.microsoft.com/office/powerpoint/2010/main" val="3413470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30</a:t>
            </a:fld>
            <a:endParaRPr lang="en-GB"/>
          </a:p>
        </p:txBody>
      </p:sp>
    </p:spTree>
    <p:extLst>
      <p:ext uri="{BB962C8B-B14F-4D97-AF65-F5344CB8AC3E}">
        <p14:creationId xmlns:p14="http://schemas.microsoft.com/office/powerpoint/2010/main" val="464841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31</a:t>
            </a:fld>
            <a:endParaRPr lang="en-GB"/>
          </a:p>
        </p:txBody>
      </p:sp>
    </p:spTree>
    <p:extLst>
      <p:ext uri="{BB962C8B-B14F-4D97-AF65-F5344CB8AC3E}">
        <p14:creationId xmlns:p14="http://schemas.microsoft.com/office/powerpoint/2010/main" val="398630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32</a:t>
            </a:fld>
            <a:endParaRPr lang="en-GB"/>
          </a:p>
        </p:txBody>
      </p:sp>
    </p:spTree>
    <p:extLst>
      <p:ext uri="{BB962C8B-B14F-4D97-AF65-F5344CB8AC3E}">
        <p14:creationId xmlns:p14="http://schemas.microsoft.com/office/powerpoint/2010/main" val="1714828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33</a:t>
            </a:fld>
            <a:endParaRPr lang="en-GB"/>
          </a:p>
        </p:txBody>
      </p:sp>
    </p:spTree>
    <p:extLst>
      <p:ext uri="{BB962C8B-B14F-4D97-AF65-F5344CB8AC3E}">
        <p14:creationId xmlns:p14="http://schemas.microsoft.com/office/powerpoint/2010/main" val="3366302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34</a:t>
            </a:fld>
            <a:endParaRPr lang="en-GB"/>
          </a:p>
        </p:txBody>
      </p:sp>
    </p:spTree>
    <p:extLst>
      <p:ext uri="{BB962C8B-B14F-4D97-AF65-F5344CB8AC3E}">
        <p14:creationId xmlns:p14="http://schemas.microsoft.com/office/powerpoint/2010/main" val="4240406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35</a:t>
            </a:fld>
            <a:endParaRPr lang="en-GB"/>
          </a:p>
        </p:txBody>
      </p:sp>
    </p:spTree>
    <p:extLst>
      <p:ext uri="{BB962C8B-B14F-4D97-AF65-F5344CB8AC3E}">
        <p14:creationId xmlns:p14="http://schemas.microsoft.com/office/powerpoint/2010/main" val="1532692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36</a:t>
            </a:fld>
            <a:endParaRPr lang="en-GB"/>
          </a:p>
        </p:txBody>
      </p:sp>
    </p:spTree>
    <p:extLst>
      <p:ext uri="{BB962C8B-B14F-4D97-AF65-F5344CB8AC3E}">
        <p14:creationId xmlns:p14="http://schemas.microsoft.com/office/powerpoint/2010/main" val="681585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37</a:t>
            </a:fld>
            <a:endParaRPr lang="en-GB"/>
          </a:p>
        </p:txBody>
      </p:sp>
    </p:spTree>
    <p:extLst>
      <p:ext uri="{BB962C8B-B14F-4D97-AF65-F5344CB8AC3E}">
        <p14:creationId xmlns:p14="http://schemas.microsoft.com/office/powerpoint/2010/main" val="2051573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38</a:t>
            </a:fld>
            <a:endParaRPr lang="en-GB"/>
          </a:p>
        </p:txBody>
      </p:sp>
    </p:spTree>
    <p:extLst>
      <p:ext uri="{BB962C8B-B14F-4D97-AF65-F5344CB8AC3E}">
        <p14:creationId xmlns:p14="http://schemas.microsoft.com/office/powerpoint/2010/main" val="2711535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39</a:t>
            </a:fld>
            <a:endParaRPr lang="en-GB"/>
          </a:p>
        </p:txBody>
      </p:sp>
    </p:spTree>
    <p:extLst>
      <p:ext uri="{BB962C8B-B14F-4D97-AF65-F5344CB8AC3E}">
        <p14:creationId xmlns:p14="http://schemas.microsoft.com/office/powerpoint/2010/main" val="142880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a:t>
            </a:fld>
            <a:endParaRPr lang="en-GB"/>
          </a:p>
        </p:txBody>
      </p:sp>
    </p:spTree>
    <p:extLst>
      <p:ext uri="{BB962C8B-B14F-4D97-AF65-F5344CB8AC3E}">
        <p14:creationId xmlns:p14="http://schemas.microsoft.com/office/powerpoint/2010/main" val="2044374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40</a:t>
            </a:fld>
            <a:endParaRPr lang="en-GB"/>
          </a:p>
        </p:txBody>
      </p:sp>
    </p:spTree>
    <p:extLst>
      <p:ext uri="{BB962C8B-B14F-4D97-AF65-F5344CB8AC3E}">
        <p14:creationId xmlns:p14="http://schemas.microsoft.com/office/powerpoint/2010/main" val="1417154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41</a:t>
            </a:fld>
            <a:endParaRPr lang="en-GB"/>
          </a:p>
        </p:txBody>
      </p:sp>
    </p:spTree>
    <p:extLst>
      <p:ext uri="{BB962C8B-B14F-4D97-AF65-F5344CB8AC3E}">
        <p14:creationId xmlns:p14="http://schemas.microsoft.com/office/powerpoint/2010/main" val="250855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42</a:t>
            </a:fld>
            <a:endParaRPr lang="en-GB"/>
          </a:p>
        </p:txBody>
      </p:sp>
    </p:spTree>
    <p:extLst>
      <p:ext uri="{BB962C8B-B14F-4D97-AF65-F5344CB8AC3E}">
        <p14:creationId xmlns:p14="http://schemas.microsoft.com/office/powerpoint/2010/main" val="598826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CC552-1636-4532-95BF-34B0C00EDB61}" type="slidenum">
              <a:rPr lang="en-GB" smtClean="0"/>
              <a:t>43</a:t>
            </a:fld>
            <a:endParaRPr lang="en-GB"/>
          </a:p>
        </p:txBody>
      </p:sp>
    </p:spTree>
    <p:extLst>
      <p:ext uri="{BB962C8B-B14F-4D97-AF65-F5344CB8AC3E}">
        <p14:creationId xmlns:p14="http://schemas.microsoft.com/office/powerpoint/2010/main" val="409464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CC552-1636-4532-95BF-34B0C00EDB61}" type="slidenum">
              <a:rPr lang="en-GB" smtClean="0"/>
              <a:t>44</a:t>
            </a:fld>
            <a:endParaRPr lang="en-GB"/>
          </a:p>
        </p:txBody>
      </p:sp>
    </p:spTree>
    <p:extLst>
      <p:ext uri="{BB962C8B-B14F-4D97-AF65-F5344CB8AC3E}">
        <p14:creationId xmlns:p14="http://schemas.microsoft.com/office/powerpoint/2010/main" val="4070583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45</a:t>
            </a:fld>
            <a:endParaRPr lang="en-GB"/>
          </a:p>
        </p:txBody>
      </p:sp>
    </p:spTree>
    <p:extLst>
      <p:ext uri="{BB962C8B-B14F-4D97-AF65-F5344CB8AC3E}">
        <p14:creationId xmlns:p14="http://schemas.microsoft.com/office/powerpoint/2010/main" val="3339614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46</a:t>
            </a:fld>
            <a:endParaRPr lang="en-GB"/>
          </a:p>
        </p:txBody>
      </p:sp>
    </p:spTree>
    <p:extLst>
      <p:ext uri="{BB962C8B-B14F-4D97-AF65-F5344CB8AC3E}">
        <p14:creationId xmlns:p14="http://schemas.microsoft.com/office/powerpoint/2010/main" val="10208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47</a:t>
            </a:fld>
            <a:endParaRPr lang="en-GB"/>
          </a:p>
        </p:txBody>
      </p:sp>
    </p:spTree>
    <p:extLst>
      <p:ext uri="{BB962C8B-B14F-4D97-AF65-F5344CB8AC3E}">
        <p14:creationId xmlns:p14="http://schemas.microsoft.com/office/powerpoint/2010/main" val="3982423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48</a:t>
            </a:fld>
            <a:endParaRPr lang="en-GB"/>
          </a:p>
        </p:txBody>
      </p:sp>
    </p:spTree>
    <p:extLst>
      <p:ext uri="{BB962C8B-B14F-4D97-AF65-F5344CB8AC3E}">
        <p14:creationId xmlns:p14="http://schemas.microsoft.com/office/powerpoint/2010/main" val="4183131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sz="2000" dirty="0" smtClean="0"/>
              <a:t>Was that uncomfortable?  Probably</a:t>
            </a:r>
            <a:r>
              <a:rPr lang="en-GB" sz="2000" baseline="0" dirty="0" smtClean="0"/>
              <a:t> not.</a:t>
            </a:r>
          </a:p>
          <a:p>
            <a:endParaRPr lang="en-GB" sz="2000" baseline="0" dirty="0" smtClean="0"/>
          </a:p>
          <a:p>
            <a:r>
              <a:rPr lang="en-GB" sz="2000" baseline="0" dirty="0" smtClean="0"/>
              <a:t>Why not?  Seen in good enough time to assess the threat and react if necessary.</a:t>
            </a:r>
          </a:p>
          <a:p>
            <a:endParaRPr lang="en-GB" sz="2000" baseline="0" dirty="0" smtClean="0"/>
          </a:p>
          <a:p>
            <a:r>
              <a:rPr lang="en-GB" sz="2000" baseline="0" dirty="0" smtClean="0"/>
              <a:t>The critical factor is to SEE THE OTHER AIRCRAFT – not always very easy. Look at the following examples.</a:t>
            </a:r>
            <a:endParaRPr lang="en-GB" sz="2000" dirty="0"/>
          </a:p>
        </p:txBody>
      </p:sp>
      <p:sp>
        <p:nvSpPr>
          <p:cNvPr id="4" name="Slide Number Placeholder 3"/>
          <p:cNvSpPr>
            <a:spLocks noGrp="1"/>
          </p:cNvSpPr>
          <p:nvPr>
            <p:ph type="sldNum" sz="quarter" idx="10"/>
          </p:nvPr>
        </p:nvSpPr>
        <p:spPr/>
        <p:txBody>
          <a:bodyPr/>
          <a:lstStyle/>
          <a:p>
            <a:fld id="{43E39286-1182-484A-BB9F-6D716B2D9409}" type="slidenum">
              <a:rPr lang="en-GB" smtClean="0"/>
              <a:t>49</a:t>
            </a:fld>
            <a:endParaRPr lang="en-GB"/>
          </a:p>
        </p:txBody>
      </p:sp>
    </p:spTree>
    <p:extLst>
      <p:ext uri="{BB962C8B-B14F-4D97-AF65-F5344CB8AC3E}">
        <p14:creationId xmlns:p14="http://schemas.microsoft.com/office/powerpoint/2010/main" val="210751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5</a:t>
            </a:fld>
            <a:endParaRPr lang="en-GB"/>
          </a:p>
        </p:txBody>
      </p:sp>
    </p:spTree>
    <p:extLst>
      <p:ext uri="{BB962C8B-B14F-4D97-AF65-F5344CB8AC3E}">
        <p14:creationId xmlns:p14="http://schemas.microsoft.com/office/powerpoint/2010/main" val="158445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a:xfrm>
            <a:off x="121920" y="4861440"/>
            <a:ext cx="6827520" cy="5135999"/>
          </a:xfrm>
        </p:spPr>
        <p:txBody>
          <a:bodyPr/>
          <a:lstStyle/>
          <a:p>
            <a:r>
              <a:rPr lang="en-GB" sz="2000" baseline="0" dirty="0" smtClean="0"/>
              <a:t>Even when you know where to look, i</a:t>
            </a:r>
            <a:r>
              <a:rPr lang="en-GB" sz="2000" dirty="0" smtClean="0"/>
              <a:t>t</a:t>
            </a:r>
            <a:r>
              <a:rPr lang="en-GB" sz="2000" baseline="0" dirty="0" smtClean="0"/>
              <a:t> can be really hard to see the other aircraft</a:t>
            </a:r>
          </a:p>
          <a:p>
            <a:endParaRPr lang="en-GB" sz="2000" baseline="0" dirty="0" smtClean="0"/>
          </a:p>
          <a:p>
            <a:r>
              <a:rPr lang="en-GB" sz="2000" baseline="0" dirty="0" smtClean="0"/>
              <a:t>Take a good look at this picture, which shows another </a:t>
            </a:r>
            <a:r>
              <a:rPr lang="en-GB" sz="2000" baseline="0" dirty="0" err="1" smtClean="0"/>
              <a:t>QwikR</a:t>
            </a:r>
            <a:r>
              <a:rPr lang="en-GB" sz="2000" baseline="0" dirty="0" smtClean="0"/>
              <a:t> at a similar height and 2/3rds of a NM distance, which equates to 20 seconds at combined flying speeds.</a:t>
            </a:r>
          </a:p>
          <a:p>
            <a:endParaRPr lang="en-GB" sz="2000" baseline="0" dirty="0" smtClean="0"/>
          </a:p>
          <a:p>
            <a:r>
              <a:rPr lang="en-GB" sz="2000" baseline="0" dirty="0" smtClean="0"/>
              <a:t>Can you see it yet?</a:t>
            </a:r>
          </a:p>
          <a:p>
            <a:pPr>
              <a:spcAft>
                <a:spcPts val="964"/>
              </a:spcAft>
            </a:pPr>
            <a:r>
              <a:rPr lang="en-GB" sz="2000" baseline="0" dirty="0" smtClean="0"/>
              <a:t>_____________________________________</a:t>
            </a:r>
          </a:p>
          <a:p>
            <a:pPr>
              <a:spcAft>
                <a:spcPts val="964"/>
              </a:spcAft>
            </a:pPr>
            <a:r>
              <a:rPr lang="en-GB" sz="2000" baseline="0" dirty="0" smtClean="0"/>
              <a:t>CLICK</a:t>
            </a:r>
          </a:p>
          <a:p>
            <a:pPr>
              <a:spcAft>
                <a:spcPts val="964"/>
              </a:spcAft>
            </a:pPr>
            <a:r>
              <a:rPr lang="en-GB" sz="2000" baseline="0" dirty="0" smtClean="0"/>
              <a:t>---------------------------------------</a:t>
            </a:r>
          </a:p>
          <a:p>
            <a:r>
              <a:rPr lang="en-GB" sz="2000" baseline="0" dirty="0" smtClean="0"/>
              <a:t>So, a </a:t>
            </a:r>
            <a:r>
              <a:rPr lang="en-GB" sz="2000" baseline="0" dirty="0" err="1" smtClean="0"/>
              <a:t>weightshift</a:t>
            </a:r>
            <a:r>
              <a:rPr lang="en-GB" sz="2000" baseline="0" dirty="0" smtClean="0"/>
              <a:t> is still a speck in the sky at 2/3rds of a NM.</a:t>
            </a:r>
          </a:p>
        </p:txBody>
      </p:sp>
      <p:sp>
        <p:nvSpPr>
          <p:cNvPr id="4" name="Slide Number Placeholder 3"/>
          <p:cNvSpPr>
            <a:spLocks noGrp="1"/>
          </p:cNvSpPr>
          <p:nvPr>
            <p:ph type="sldNum" sz="quarter" idx="10"/>
          </p:nvPr>
        </p:nvSpPr>
        <p:spPr/>
        <p:txBody>
          <a:bodyPr/>
          <a:lstStyle/>
          <a:p>
            <a:pPr lvl="0">
              <a:defRPr lang="en-GB" altLang="en-US"/>
            </a:pPr>
            <a:fld id="{ACFA515B-3FC5-4DD3-9891-452ED9F3C18B}" type="slidenum">
              <a:rPr lang="en-GB" altLang="" smtClean="0"/>
              <a:pPr lvl="0">
                <a:defRPr lang="en-GB" altLang="en-US"/>
              </a:pPr>
              <a:t>50</a:t>
            </a:fld>
            <a:endParaRPr lang="en-GB" altLang=""/>
          </a:p>
        </p:txBody>
      </p:sp>
    </p:spTree>
    <p:extLst>
      <p:ext uri="{BB962C8B-B14F-4D97-AF65-F5344CB8AC3E}">
        <p14:creationId xmlns:p14="http://schemas.microsoft.com/office/powerpoint/2010/main" val="1369810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from a</a:t>
            </a:r>
            <a:r>
              <a:rPr lang="en-GB" baseline="0" dirty="0" smtClean="0"/>
              <a:t> flight that was part of the EVA Project.  I will say more about that later.</a:t>
            </a:r>
          </a:p>
          <a:p>
            <a:r>
              <a:rPr lang="en-GB" baseline="0" dirty="0" smtClean="0"/>
              <a:t>EVA demonstrated the use of Electronic Conspicuity in GA aircraft.</a:t>
            </a:r>
            <a:endParaRPr lang="en-GB" dirty="0"/>
          </a:p>
        </p:txBody>
      </p:sp>
      <p:sp>
        <p:nvSpPr>
          <p:cNvPr id="4" name="Slide Number Placeholder 3"/>
          <p:cNvSpPr>
            <a:spLocks noGrp="1"/>
          </p:cNvSpPr>
          <p:nvPr>
            <p:ph type="sldNum" sz="quarter" idx="10"/>
          </p:nvPr>
        </p:nvSpPr>
        <p:spPr/>
        <p:txBody>
          <a:bodyPr/>
          <a:lstStyle/>
          <a:p>
            <a:fld id="{2853BF0D-7D9B-48D2-AF5E-BC7FC8F9CE84}" type="slidenum">
              <a:rPr lang="en-GB" smtClean="0"/>
              <a:t>51</a:t>
            </a:fld>
            <a:endParaRPr lang="en-GB"/>
          </a:p>
        </p:txBody>
      </p:sp>
    </p:spTree>
    <p:extLst>
      <p:ext uri="{BB962C8B-B14F-4D97-AF65-F5344CB8AC3E}">
        <p14:creationId xmlns:p14="http://schemas.microsoft.com/office/powerpoint/2010/main" val="1440917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fld id="{43E39286-1182-484A-BB9F-6D716B2D9409}" type="slidenum">
              <a:rPr lang="en-GB" smtClean="0"/>
              <a:t>52</a:t>
            </a:fld>
            <a:endParaRPr lang="en-GB"/>
          </a:p>
        </p:txBody>
      </p:sp>
    </p:spTree>
    <p:extLst>
      <p:ext uri="{BB962C8B-B14F-4D97-AF65-F5344CB8AC3E}">
        <p14:creationId xmlns:p14="http://schemas.microsoft.com/office/powerpoint/2010/main" val="4035104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statistic comes from the 2016 EASA safety review.</a:t>
            </a:r>
          </a:p>
          <a:p>
            <a:r>
              <a:rPr lang="en-GB" baseline="0" dirty="0" smtClean="0"/>
              <a:t>The top hazards are</a:t>
            </a:r>
          </a:p>
          <a:p>
            <a:pPr marL="247620" indent="-247620">
              <a:buAutoNum type="arabicPeriod"/>
            </a:pPr>
            <a:r>
              <a:rPr lang="en-GB" baseline="0" dirty="0" smtClean="0"/>
              <a:t>Aircraft upset in flight</a:t>
            </a:r>
          </a:p>
          <a:p>
            <a:pPr marL="247620" indent="-247620">
              <a:buAutoNum type="arabicPeriod"/>
            </a:pPr>
            <a:r>
              <a:rPr lang="en-GB" baseline="0" dirty="0" smtClean="0"/>
              <a:t>Terrain conflict</a:t>
            </a:r>
          </a:p>
          <a:p>
            <a:pPr marL="247620" indent="-247620">
              <a:buAutoNum type="arabicPeriod"/>
            </a:pPr>
            <a:r>
              <a:rPr lang="en-GB" baseline="0" dirty="0" smtClean="0"/>
              <a:t>Engine Failure</a:t>
            </a:r>
          </a:p>
          <a:p>
            <a:pPr marL="247620" indent="-247620">
              <a:buAutoNum type="arabicPeriod"/>
            </a:pPr>
            <a:r>
              <a:rPr lang="en-GB" baseline="0" dirty="0" smtClean="0"/>
              <a:t>Airborne conflict</a:t>
            </a:r>
          </a:p>
          <a:p>
            <a:pPr marL="247620" indent="-247620">
              <a:buAutoNum type="arabicPeriod"/>
            </a:pPr>
            <a:endParaRPr lang="en-GB" baseline="0" dirty="0" smtClean="0"/>
          </a:p>
          <a:p>
            <a:pPr marL="0" indent="0">
              <a:buNone/>
            </a:pPr>
            <a:r>
              <a:rPr lang="en-GB" baseline="0" dirty="0" smtClean="0"/>
              <a:t>But the only one of which the pilot has no control of the most significant factor is MAC. </a:t>
            </a:r>
          </a:p>
          <a:p>
            <a:pPr marL="0" indent="0">
              <a:buNone/>
            </a:pPr>
            <a:r>
              <a:rPr lang="en-GB" baseline="0" dirty="0" smtClean="0"/>
              <a:t>This is where the best protection you can give yourself is to make it easier to BE SEEN.</a:t>
            </a:r>
          </a:p>
          <a:p>
            <a:pPr marL="0" indent="0">
              <a:buNone/>
            </a:pPr>
            <a:endParaRPr lang="en-GB" baseline="0" dirty="0" smtClean="0"/>
          </a:p>
          <a:p>
            <a:r>
              <a:rPr lang="en-GB" baseline="0" dirty="0" smtClean="0"/>
              <a:t>I like the analogy of riding a bike at night without lights.  You see the car lights – the cars see you only when they hit you!</a:t>
            </a:r>
          </a:p>
          <a:p>
            <a:endParaRPr lang="en-GB" dirty="0"/>
          </a:p>
        </p:txBody>
      </p:sp>
      <p:sp>
        <p:nvSpPr>
          <p:cNvPr id="4" name="Slide Number Placeholder 3"/>
          <p:cNvSpPr>
            <a:spLocks noGrp="1"/>
          </p:cNvSpPr>
          <p:nvPr>
            <p:ph type="sldNum" sz="quarter" idx="10"/>
          </p:nvPr>
        </p:nvSpPr>
        <p:spPr/>
        <p:txBody>
          <a:bodyPr/>
          <a:lstStyle/>
          <a:p>
            <a:fld id="{2853BF0D-7D9B-48D2-AF5E-BC7FC8F9CE84}" type="slidenum">
              <a:rPr lang="en-GB" smtClean="0"/>
              <a:t>53</a:t>
            </a:fld>
            <a:endParaRPr lang="en-GB"/>
          </a:p>
        </p:txBody>
      </p:sp>
    </p:spTree>
    <p:extLst>
      <p:ext uri="{BB962C8B-B14F-4D97-AF65-F5344CB8AC3E}">
        <p14:creationId xmlns:p14="http://schemas.microsoft.com/office/powerpoint/2010/main" val="2838848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baseline="0" dirty="0" smtClean="0"/>
              <a:t>The idea so far has been to talk about visual conspicuity to put Electronic Conspicuity into context.</a:t>
            </a:r>
          </a:p>
          <a:p>
            <a:r>
              <a:rPr lang="en-GB" baseline="0" dirty="0" smtClean="0"/>
              <a:t>The message is that </a:t>
            </a:r>
          </a:p>
          <a:p>
            <a:pPr marL="342900" indent="-342900">
              <a:buFontTx/>
              <a:buChar char="-"/>
            </a:pPr>
            <a:r>
              <a:rPr lang="en-GB" baseline="0" dirty="0" smtClean="0"/>
              <a:t>See and avoid has </a:t>
            </a:r>
            <a:r>
              <a:rPr lang="en-GB" baseline="0" dirty="0" smtClean="0"/>
              <a:t>limitations, </a:t>
            </a:r>
            <a:r>
              <a:rPr lang="en-GB" baseline="0" dirty="0" smtClean="0"/>
              <a:t>some of which are: </a:t>
            </a:r>
          </a:p>
          <a:p>
            <a:pPr marL="800100" lvl="1" indent="-342900">
              <a:buFontTx/>
              <a:buChar char="-"/>
            </a:pPr>
            <a:r>
              <a:rPr lang="en-GB" baseline="0" dirty="0" smtClean="0"/>
              <a:t>visual acuity/ weather-cloud and haze</a:t>
            </a:r>
            <a:r>
              <a:rPr lang="en-GB" baseline="0" dirty="0" smtClean="0"/>
              <a:t>/ view </a:t>
            </a:r>
            <a:r>
              <a:rPr lang="en-GB" baseline="0" dirty="0" smtClean="0"/>
              <a:t>blocked by the airframe</a:t>
            </a:r>
          </a:p>
          <a:p>
            <a:pPr marL="800100" lvl="1" indent="-342900">
              <a:buFontTx/>
              <a:buChar char="-"/>
            </a:pPr>
            <a:r>
              <a:rPr lang="en-GB" baseline="0" dirty="0" smtClean="0"/>
              <a:t>E.g. Low wing a/c descending above high wing</a:t>
            </a:r>
          </a:p>
          <a:p>
            <a:r>
              <a:rPr lang="en-GB" dirty="0" smtClean="0"/>
              <a:t>See and avoid can be helped by technology.</a:t>
            </a:r>
          </a:p>
          <a:p>
            <a:r>
              <a:rPr lang="en-GB" b="1" dirty="0" smtClean="0"/>
              <a:t>ADS-B technology </a:t>
            </a:r>
            <a:r>
              <a:rPr lang="en-GB" dirty="0" smtClean="0"/>
              <a:t>enables</a:t>
            </a:r>
            <a:r>
              <a:rPr lang="en-GB" baseline="0" dirty="0" smtClean="0"/>
              <a:t> EC which enables “BE SEEN”</a:t>
            </a:r>
          </a:p>
          <a:p>
            <a:endParaRPr lang="en-GB" baseline="0" dirty="0" smtClean="0"/>
          </a:p>
          <a:p>
            <a:r>
              <a:rPr lang="en-GB" baseline="0" dirty="0" smtClean="0"/>
              <a:t>For me, the difference between </a:t>
            </a:r>
            <a:r>
              <a:rPr lang="en-GB" baseline="0" dirty="0" smtClean="0"/>
              <a:t>Electronic Conspicuity and </a:t>
            </a:r>
            <a:r>
              <a:rPr lang="en-GB" baseline="0" dirty="0" smtClean="0"/>
              <a:t>ADS-B is</a:t>
            </a:r>
            <a:endParaRPr lang="en-GB" baseline="0" dirty="0" smtClean="0"/>
          </a:p>
          <a:p>
            <a:pPr marL="342900" indent="-342900">
              <a:buFont typeface="Arial" panose="020B0604020202020204" pitchFamily="34" charset="0"/>
              <a:buChar char="•"/>
            </a:pPr>
            <a:r>
              <a:rPr lang="en-GB" b="1" baseline="0" dirty="0" smtClean="0"/>
              <a:t>ADS-B is the technology</a:t>
            </a:r>
            <a:r>
              <a:rPr lang="en-GB" baseline="0" dirty="0" smtClean="0"/>
              <a:t>, including </a:t>
            </a:r>
            <a:r>
              <a:rPr lang="en-GB" baseline="0" dirty="0" err="1" smtClean="0"/>
              <a:t>Tx</a:t>
            </a:r>
            <a:r>
              <a:rPr lang="en-GB" baseline="0" dirty="0" smtClean="0"/>
              <a:t> and Rx</a:t>
            </a:r>
          </a:p>
          <a:p>
            <a:pPr marL="342900" indent="-342900">
              <a:buFont typeface="Arial" panose="020B0604020202020204" pitchFamily="34" charset="0"/>
              <a:buChar char="•"/>
            </a:pPr>
            <a:r>
              <a:rPr lang="en-GB" b="1" baseline="0" dirty="0" smtClean="0"/>
              <a:t>EC is the application </a:t>
            </a:r>
            <a:r>
              <a:rPr lang="en-GB" baseline="0" dirty="0" smtClean="0"/>
              <a:t>of ADS-B-In &amp; ADS-B-OUT</a:t>
            </a:r>
          </a:p>
          <a:p>
            <a:pPr marL="342900" indent="-342900">
              <a:buFont typeface="Arial" panose="020B0604020202020204" pitchFamily="34" charset="0"/>
              <a:buChar char="•"/>
            </a:pPr>
            <a:r>
              <a:rPr lang="en-GB" b="1" baseline="0" dirty="0" smtClean="0"/>
              <a:t>Benefit to pilot </a:t>
            </a:r>
            <a:r>
              <a:rPr lang="en-GB" baseline="0" dirty="0" smtClean="0"/>
              <a:t>is to </a:t>
            </a:r>
            <a:r>
              <a:rPr lang="en-GB" baseline="0" dirty="0" smtClean="0"/>
              <a:t>provide </a:t>
            </a:r>
            <a:r>
              <a:rPr lang="en-GB" b="1" baseline="0" dirty="0" smtClean="0"/>
              <a:t>traffic awareness </a:t>
            </a:r>
            <a:r>
              <a:rPr lang="en-GB" baseline="0" dirty="0" smtClean="0"/>
              <a:t>in the cockpit</a:t>
            </a:r>
          </a:p>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54</a:t>
            </a:fld>
            <a:endParaRPr lang="en-GB"/>
          </a:p>
        </p:txBody>
      </p:sp>
    </p:spTree>
    <p:extLst>
      <p:ext uri="{BB962C8B-B14F-4D97-AF65-F5344CB8AC3E}">
        <p14:creationId xmlns:p14="http://schemas.microsoft.com/office/powerpoint/2010/main" val="163922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I should now warn you that I will hit you with a perfect storm of acronyms.  </a:t>
            </a:r>
          </a:p>
          <a:p>
            <a:r>
              <a:rPr lang="en-GB" dirty="0" smtClean="0"/>
              <a:t>But this is aviation – you would be disappointed if I didn’t!</a:t>
            </a:r>
          </a:p>
          <a:p>
            <a:r>
              <a:rPr lang="en-GB" dirty="0" smtClean="0"/>
              <a:t>There is a list at the end in the distributed version of the slides.</a:t>
            </a:r>
          </a:p>
          <a:p>
            <a:endParaRPr lang="en-GB" dirty="0" smtClean="0"/>
          </a:p>
          <a:p>
            <a:r>
              <a:rPr lang="en-GB" dirty="0" smtClean="0"/>
              <a:t>What</a:t>
            </a:r>
            <a:r>
              <a:rPr lang="en-GB" baseline="0" dirty="0" smtClean="0"/>
              <a:t> I will summarise are</a:t>
            </a:r>
          </a:p>
          <a:p>
            <a:r>
              <a:rPr lang="en-GB" baseline="0" dirty="0" smtClean="0"/>
              <a:t>Some UK AOPA and CAA initiatives</a:t>
            </a:r>
          </a:p>
          <a:p>
            <a:r>
              <a:rPr lang="en-GB" baseline="0" dirty="0" smtClean="0"/>
              <a:t>And a couple of projects and </a:t>
            </a:r>
            <a:r>
              <a:rPr lang="en-GB" baseline="0" dirty="0" err="1" smtClean="0"/>
              <a:t>coordnation</a:t>
            </a:r>
            <a:r>
              <a:rPr lang="en-GB" baseline="0" dirty="0" smtClean="0"/>
              <a:t> with UK CAA and EASA</a:t>
            </a:r>
          </a:p>
          <a:p>
            <a:endParaRPr lang="en-GB" baseline="0" dirty="0" smtClean="0"/>
          </a:p>
          <a:p>
            <a:r>
              <a:rPr lang="en-GB" dirty="0" smtClean="0"/>
              <a:t>There is a lot</a:t>
            </a:r>
            <a:r>
              <a:rPr lang="en-GB" baseline="0" dirty="0" smtClean="0"/>
              <a:t> of text as a reminder for later but this </a:t>
            </a:r>
            <a:r>
              <a:rPr lang="en-GB" baseline="0" dirty="0" smtClean="0"/>
              <a:t>is not “death by </a:t>
            </a:r>
            <a:r>
              <a:rPr lang="en-GB" baseline="0" dirty="0" err="1" smtClean="0"/>
              <a:t>powerpoint</a:t>
            </a:r>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55</a:t>
            </a:fld>
            <a:endParaRPr lang="en-GB"/>
          </a:p>
        </p:txBody>
      </p:sp>
    </p:spTree>
    <p:extLst>
      <p:ext uri="{BB962C8B-B14F-4D97-AF65-F5344CB8AC3E}">
        <p14:creationId xmlns:p14="http://schemas.microsoft.com/office/powerpoint/2010/main" val="4035104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Won’t spend long on this, and you will have the slides afterwards.</a:t>
            </a:r>
          </a:p>
          <a:p>
            <a:r>
              <a:rPr lang="en-GB" dirty="0" smtClean="0"/>
              <a:t>Main points I would like to make are that</a:t>
            </a:r>
          </a:p>
          <a:p>
            <a:pPr marL="185715" indent="-185715">
              <a:buFont typeface="Arial" panose="020B0604020202020204" pitchFamily="34" charset="0"/>
              <a:buChar char="•"/>
            </a:pPr>
            <a:r>
              <a:rPr lang="en-GB" dirty="0" smtClean="0"/>
              <a:t>ADS-B has been in development for a long time.</a:t>
            </a:r>
          </a:p>
          <a:p>
            <a:pPr marL="185715" marR="0" indent="-18571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But real focus on GA needs is much more recent – since the notion of mandatory equipage arose.</a:t>
            </a:r>
          </a:p>
          <a:p>
            <a:pPr marL="185715" indent="-185715">
              <a:buFont typeface="Arial" panose="020B0604020202020204" pitchFamily="34" charset="0"/>
              <a:buChar char="•"/>
            </a:pPr>
            <a:r>
              <a:rPr lang="en-GB" baseline="0" dirty="0" smtClean="0"/>
              <a:t>The attention now paid to GA , in Europe at least, is because Martin Robinson has continued to rattle the European cage for funding from the SESAR Programme.</a:t>
            </a:r>
          </a:p>
          <a:p>
            <a:pPr marL="185715" indent="-185715">
              <a:buFont typeface="Arial" panose="020B0604020202020204" pitchFamily="34" charset="0"/>
              <a:buChar char="•"/>
            </a:pPr>
            <a:r>
              <a:rPr lang="en-GB" baseline="0" dirty="0" smtClean="0"/>
              <a:t>As a result, we have completed one project and are starting another one.  They both focus very much on affordable ADS-B for low-end GA. </a:t>
            </a:r>
          </a:p>
        </p:txBody>
      </p:sp>
      <p:sp>
        <p:nvSpPr>
          <p:cNvPr id="4" name="Slide Number Placeholder 3"/>
          <p:cNvSpPr>
            <a:spLocks noGrp="1"/>
          </p:cNvSpPr>
          <p:nvPr>
            <p:ph type="sldNum" sz="quarter" idx="10"/>
          </p:nvPr>
        </p:nvSpPr>
        <p:spPr/>
        <p:txBody>
          <a:bodyPr/>
          <a:lstStyle/>
          <a:p>
            <a:fld id="{43E39286-1182-484A-BB9F-6D716B2D9409}" type="slidenum">
              <a:rPr lang="en-GB" smtClean="0"/>
              <a:t>56</a:t>
            </a:fld>
            <a:endParaRPr lang="en-GB"/>
          </a:p>
        </p:txBody>
      </p:sp>
    </p:spTree>
    <p:extLst>
      <p:ext uri="{BB962C8B-B14F-4D97-AF65-F5344CB8AC3E}">
        <p14:creationId xmlns:p14="http://schemas.microsoft.com/office/powerpoint/2010/main" val="414136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sz="1800" dirty="0" smtClean="0"/>
              <a:t>The LPAT idea</a:t>
            </a:r>
            <a:r>
              <a:rPr lang="en-GB" sz="1800" baseline="0" dirty="0" smtClean="0"/>
              <a:t> came from NATS, who experience more than 1000 infringements into CAS each year.</a:t>
            </a:r>
            <a:r>
              <a:rPr lang="en-GB" sz="1800" dirty="0" smtClean="0"/>
              <a:t> Pressure from the UK CAA is on NATS to reduce this.</a:t>
            </a:r>
          </a:p>
          <a:p>
            <a:endParaRPr lang="en-GB" sz="1800" dirty="0" smtClean="0"/>
          </a:p>
          <a:p>
            <a:r>
              <a:rPr lang="en-GB" sz="1800" dirty="0" smtClean="0"/>
              <a:t>NATS thinking was: to mitigate</a:t>
            </a:r>
            <a:r>
              <a:rPr lang="en-GB" sz="1800" baseline="0" dirty="0" smtClean="0"/>
              <a:t>, manage and reduce infringements, there has to be a means to detect them but light GA pilots have resisted the expense of a transponder.  </a:t>
            </a:r>
          </a:p>
          <a:p>
            <a:r>
              <a:rPr lang="en-GB" sz="1800" baseline="0" dirty="0" smtClean="0"/>
              <a:t>So , can NATS devise something cheaper?</a:t>
            </a:r>
          </a:p>
          <a:p>
            <a:r>
              <a:rPr lang="en-GB" sz="1800" baseline="0" dirty="0" smtClean="0"/>
              <a:t>How can they persuade pilots it is worth having?</a:t>
            </a:r>
          </a:p>
          <a:p>
            <a:r>
              <a:rPr lang="en-GB" sz="1800" baseline="0" dirty="0" smtClean="0"/>
              <a:t>The solution they came up with was to develop and trial the LPAT device that, as well as being detectable from the ground for infringement protection, can also be used in the cockpit to detect other aircraft.  The benefits are:</a:t>
            </a:r>
          </a:p>
          <a:p>
            <a:pPr marL="185715" indent="-185715">
              <a:buFontTx/>
              <a:buChar char="-"/>
            </a:pPr>
            <a:r>
              <a:rPr lang="en-GB" sz="1800" baseline="0" dirty="0" smtClean="0"/>
              <a:t>To the pilot, awareness of other traffic</a:t>
            </a:r>
          </a:p>
          <a:p>
            <a:pPr marL="185715" indent="-185715">
              <a:buFontTx/>
              <a:buChar char="-"/>
            </a:pPr>
            <a:r>
              <a:rPr lang="en-GB" sz="1800" baseline="0" dirty="0" smtClean="0"/>
              <a:t>To the ground, detection of aircraft otherwise not seen.</a:t>
            </a:r>
          </a:p>
          <a:p>
            <a:pPr marL="185715" indent="-185715">
              <a:buFontTx/>
              <a:buChar char="-"/>
            </a:pPr>
            <a:r>
              <a:rPr lang="en-GB" sz="1800" baseline="0" dirty="0" smtClean="0"/>
              <a:t>And also on the ground, giving the possibility of ground detection of an impending conflict and warning the pilot. </a:t>
            </a:r>
          </a:p>
          <a:p>
            <a:pPr marL="185715" indent="-185715">
              <a:buFontTx/>
              <a:buChar char="-"/>
            </a:pPr>
            <a:r>
              <a:rPr lang="en-GB" sz="1800" baseline="0" dirty="0" smtClean="0"/>
              <a:t>This can support the traffic service that is offered to GA in class G airspace in many parts of the UK.</a:t>
            </a:r>
          </a:p>
        </p:txBody>
      </p:sp>
      <p:sp>
        <p:nvSpPr>
          <p:cNvPr id="4" name="Slide Number Placeholder 3"/>
          <p:cNvSpPr>
            <a:spLocks noGrp="1"/>
          </p:cNvSpPr>
          <p:nvPr>
            <p:ph type="sldNum" sz="quarter" idx="10"/>
          </p:nvPr>
        </p:nvSpPr>
        <p:spPr/>
        <p:txBody>
          <a:bodyPr/>
          <a:lstStyle/>
          <a:p>
            <a:fld id="{43E39286-1182-484A-BB9F-6D716B2D9409}" type="slidenum">
              <a:rPr lang="en-GB" smtClean="0"/>
              <a:t>57</a:t>
            </a:fld>
            <a:endParaRPr lang="en-GB"/>
          </a:p>
        </p:txBody>
      </p:sp>
    </p:spTree>
    <p:extLst>
      <p:ext uri="{BB962C8B-B14F-4D97-AF65-F5344CB8AC3E}">
        <p14:creationId xmlns:p14="http://schemas.microsoft.com/office/powerpoint/2010/main" val="414136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sz="1800" dirty="0" smtClean="0"/>
              <a:t>With more attention being paid to GA in the European SESAR Programme, the opportunity arose of expansion of the NATS LPAT activity.  So NATS and AOPA bid for and won European funding,</a:t>
            </a:r>
            <a:r>
              <a:rPr lang="en-GB" sz="1800" baseline="0" dirty="0" smtClean="0"/>
              <a:t> which became Project EVA standing for “Electronic Visibility via ADS-B”.  </a:t>
            </a:r>
          </a:p>
          <a:p>
            <a:endParaRPr lang="en-GB" sz="1800" baseline="0" dirty="0" smtClean="0"/>
          </a:p>
          <a:p>
            <a:r>
              <a:rPr lang="en-GB" sz="1800" baseline="0" dirty="0" smtClean="0"/>
              <a:t>In the spirit of cooperation that Craig Spence mentioned yesterday, this involved NATS and AOPA, UK CAA and German DFS, AOPA Germany and European money.</a:t>
            </a:r>
          </a:p>
          <a:p>
            <a:endParaRPr lang="en-GB" sz="1800" baseline="0" dirty="0" smtClean="0"/>
          </a:p>
          <a:p>
            <a:r>
              <a:rPr lang="en-GB" sz="1800" baseline="0" dirty="0" smtClean="0"/>
              <a:t>Apart from demonstrating the viability of low cost, low power ADS-B and its value in a GA cockpit for traffic awareness, the led to the development of UK CAA CAP 1391 “Electronic Conspicuity Devices”.</a:t>
            </a:r>
          </a:p>
          <a:p>
            <a:endParaRPr lang="en-GB" sz="1800" baseline="0" dirty="0" smtClean="0"/>
          </a:p>
          <a:p>
            <a:r>
              <a:rPr lang="en-GB" sz="1800" baseline="0" dirty="0" smtClean="0"/>
              <a:t>Note that the CAP covers only the </a:t>
            </a:r>
            <a:r>
              <a:rPr lang="en-GB" sz="1800" i="1" u="sng" baseline="0" dirty="0" smtClean="0"/>
              <a:t>transmission</a:t>
            </a:r>
            <a:r>
              <a:rPr lang="en-GB" sz="1800" baseline="0" dirty="0" smtClean="0"/>
              <a:t> on 1090MHz, which must be protected.  Reception is relatively inexpensive and does not need regulation – although the use of the information in a GA cockpit needs to be thought about carefully.  Human factors and the need for training were considered also in the EVA project.</a:t>
            </a:r>
            <a:endParaRPr lang="en-GB" sz="1800" dirty="0"/>
          </a:p>
        </p:txBody>
      </p:sp>
      <p:sp>
        <p:nvSpPr>
          <p:cNvPr id="4" name="Slide Number Placeholder 3"/>
          <p:cNvSpPr>
            <a:spLocks noGrp="1"/>
          </p:cNvSpPr>
          <p:nvPr>
            <p:ph type="sldNum" sz="quarter" idx="10"/>
          </p:nvPr>
        </p:nvSpPr>
        <p:spPr/>
        <p:txBody>
          <a:bodyPr/>
          <a:lstStyle/>
          <a:p>
            <a:fld id="{43E39286-1182-484A-BB9F-6D716B2D9409}" type="slidenum">
              <a:rPr lang="en-GB" smtClean="0"/>
              <a:t>58</a:t>
            </a:fld>
            <a:endParaRPr lang="en-GB"/>
          </a:p>
        </p:txBody>
      </p:sp>
    </p:spTree>
    <p:extLst>
      <p:ext uri="{BB962C8B-B14F-4D97-AF65-F5344CB8AC3E}">
        <p14:creationId xmlns:p14="http://schemas.microsoft.com/office/powerpoint/2010/main" val="414136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In parallel </a:t>
            </a:r>
            <a:r>
              <a:rPr lang="en-GB" baseline="0" dirty="0" smtClean="0"/>
              <a:t>with EVA, the UK CAA became much more interested and set up the ECWG.  </a:t>
            </a:r>
          </a:p>
          <a:p>
            <a:r>
              <a:rPr lang="en-GB" baseline="0" dirty="0" smtClean="0"/>
              <a:t>One of the important criteria for the ECWG was affordability for light GA – a topic that always comes up and has been mentioned in this conference several times already in different contexts.</a:t>
            </a:r>
          </a:p>
          <a:p>
            <a:endParaRPr lang="en-GB" baseline="0" dirty="0" smtClean="0"/>
          </a:p>
          <a:p>
            <a:r>
              <a:rPr lang="en-GB" baseline="0" dirty="0" smtClean="0"/>
              <a:t>A straw poll: what level of cost is a “no brainer” for you as a pilot to invest in cockpit traffic awareness equipment?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59</a:t>
            </a:fld>
            <a:endParaRPr lang="en-GB"/>
          </a:p>
        </p:txBody>
      </p:sp>
    </p:spTree>
    <p:extLst>
      <p:ext uri="{BB962C8B-B14F-4D97-AF65-F5344CB8AC3E}">
        <p14:creationId xmlns:p14="http://schemas.microsoft.com/office/powerpoint/2010/main" val="41413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6</a:t>
            </a:fld>
            <a:endParaRPr lang="en-GB"/>
          </a:p>
        </p:txBody>
      </p:sp>
    </p:spTree>
    <p:extLst>
      <p:ext uri="{BB962C8B-B14F-4D97-AF65-F5344CB8AC3E}">
        <p14:creationId xmlns:p14="http://schemas.microsoft.com/office/powerpoint/2010/main" val="464841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sz="1800" dirty="0" smtClean="0"/>
              <a:t>CAP1391 has spurred the development</a:t>
            </a:r>
            <a:r>
              <a:rPr lang="en-GB" sz="1800" baseline="0" dirty="0" smtClean="0"/>
              <a:t> specifically of </a:t>
            </a:r>
            <a:r>
              <a:rPr lang="en-GB" sz="1800" baseline="0" dirty="0" err="1" smtClean="0"/>
              <a:t>uAvionix</a:t>
            </a:r>
            <a:r>
              <a:rPr lang="en-GB" sz="1800" baseline="0" dirty="0" smtClean="0"/>
              <a:t> Sky Echo.</a:t>
            </a:r>
          </a:p>
          <a:p>
            <a:r>
              <a:rPr lang="en-GB" sz="1800" baseline="0" dirty="0" smtClean="0"/>
              <a:t>The Project EVA LPAT has been updated to meet CAP1391, as well.</a:t>
            </a:r>
          </a:p>
          <a:p>
            <a:r>
              <a:rPr lang="en-GB" sz="1800" baseline="0" dirty="0" smtClean="0"/>
              <a:t>So the low cost </a:t>
            </a:r>
            <a:r>
              <a:rPr lang="en-GB" sz="1800" dirty="0" smtClean="0"/>
              <a:t>market is potentially growing</a:t>
            </a:r>
            <a:r>
              <a:rPr lang="en-GB" sz="1800" baseline="0" dirty="0" smtClean="0"/>
              <a:t> and low end GA is better catered for.</a:t>
            </a:r>
            <a:endParaRPr lang="en-GB" sz="1800" dirty="0" smtClean="0"/>
          </a:p>
          <a:p>
            <a:endParaRPr lang="en-GB" sz="1800" dirty="0" smtClean="0"/>
          </a:p>
          <a:p>
            <a:r>
              <a:rPr lang="en-GB" sz="1800" dirty="0" smtClean="0"/>
              <a:t>In the slightly higher end equipment</a:t>
            </a:r>
            <a:r>
              <a:rPr lang="en-GB" sz="1800" baseline="0" dirty="0" smtClean="0"/>
              <a:t> market, p</a:t>
            </a:r>
            <a:r>
              <a:rPr lang="en-GB" sz="1800" dirty="0" smtClean="0"/>
              <a:t>rices are also dropping.</a:t>
            </a:r>
          </a:p>
          <a:p>
            <a:endParaRPr lang="en-GB" sz="1800" dirty="0" smtClean="0"/>
          </a:p>
          <a:p>
            <a:r>
              <a:rPr lang="en-GB" sz="1800" dirty="0" smtClean="0"/>
              <a:t>This slide shows some of the 1090MHz based ADS-B equipment that is available, as well as non-interoperable or partly interoperable equipment on different</a:t>
            </a:r>
            <a:r>
              <a:rPr lang="en-GB" sz="1800" baseline="0" dirty="0" smtClean="0"/>
              <a:t> frequencies.</a:t>
            </a:r>
          </a:p>
          <a:p>
            <a:endParaRPr lang="en-GB" sz="1800" baseline="0" dirty="0" smtClean="0"/>
          </a:p>
          <a:p>
            <a:r>
              <a:rPr lang="en-GB" sz="1800" dirty="0" smtClean="0"/>
              <a:t>Suitable ADS-B equipment for your aircraft depends on </a:t>
            </a:r>
          </a:p>
          <a:p>
            <a:pPr marL="185715" indent="-185715">
              <a:buFont typeface="Arial" panose="020B0604020202020204" pitchFamily="34" charset="0"/>
              <a:buChar char="•"/>
            </a:pPr>
            <a:r>
              <a:rPr lang="en-GB" sz="1800" dirty="0" smtClean="0"/>
              <a:t>what you currently have (GPS, transponder </a:t>
            </a:r>
            <a:r>
              <a:rPr lang="en-GB" sz="1800" dirty="0" err="1" smtClean="0"/>
              <a:t>etc</a:t>
            </a:r>
            <a:r>
              <a:rPr lang="en-GB" sz="1800" dirty="0" smtClean="0"/>
              <a:t>)</a:t>
            </a:r>
          </a:p>
          <a:p>
            <a:pPr marL="185715" indent="-185715">
              <a:buFont typeface="Arial" panose="020B0604020202020204" pitchFamily="34" charset="0"/>
              <a:buChar char="•"/>
            </a:pPr>
            <a:r>
              <a:rPr lang="en-GB" sz="1800" dirty="0" smtClean="0"/>
              <a:t>certification regime you operate under</a:t>
            </a:r>
          </a:p>
          <a:p>
            <a:pPr marL="185715" indent="-185715">
              <a:buFont typeface="Arial" panose="020B0604020202020204" pitchFamily="34" charset="0"/>
              <a:buChar char="•"/>
            </a:pPr>
            <a:r>
              <a:rPr lang="en-GB" sz="1800" dirty="0" smtClean="0"/>
              <a:t>what you can afford</a:t>
            </a:r>
          </a:p>
          <a:p>
            <a:pPr marL="185715" indent="-185715">
              <a:buFont typeface="Arial" panose="020B0604020202020204" pitchFamily="34" charset="0"/>
              <a:buChar char="•"/>
            </a:pPr>
            <a:r>
              <a:rPr lang="en-GB" sz="1800" dirty="0" smtClean="0"/>
              <a:t>where</a:t>
            </a:r>
            <a:r>
              <a:rPr lang="en-GB" sz="1800" baseline="0" dirty="0" smtClean="0"/>
              <a:t> you fly and therefore what you need</a:t>
            </a:r>
            <a:endParaRPr lang="en-GB" sz="1800" dirty="0" smtClean="0"/>
          </a:p>
        </p:txBody>
      </p:sp>
      <p:sp>
        <p:nvSpPr>
          <p:cNvPr id="4" name="Slide Number Placeholder 3"/>
          <p:cNvSpPr>
            <a:spLocks noGrp="1"/>
          </p:cNvSpPr>
          <p:nvPr>
            <p:ph type="sldNum" sz="quarter" idx="10"/>
          </p:nvPr>
        </p:nvSpPr>
        <p:spPr/>
        <p:txBody>
          <a:bodyPr/>
          <a:lstStyle/>
          <a:p>
            <a:fld id="{43E39286-1182-484A-BB9F-6D716B2D9409}" type="slidenum">
              <a:rPr lang="en-GB" smtClean="0"/>
              <a:t>60</a:t>
            </a:fld>
            <a:endParaRPr lang="en-GB"/>
          </a:p>
        </p:txBody>
      </p:sp>
    </p:spTree>
    <p:extLst>
      <p:ext uri="{BB962C8B-B14F-4D97-AF65-F5344CB8AC3E}">
        <p14:creationId xmlns:p14="http://schemas.microsoft.com/office/powerpoint/2010/main" val="4141365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sz="1800" b="0" dirty="0" smtClean="0"/>
              <a:t>The new project only just launched is GAINS = GA Improved Navigation and Surveillance.  </a:t>
            </a:r>
          </a:p>
          <a:p>
            <a:r>
              <a:rPr lang="en-GB" sz="1800" b="0" dirty="0" smtClean="0"/>
              <a:t>AOPA leads the</a:t>
            </a:r>
            <a:r>
              <a:rPr lang="en-GB" sz="1800" b="0" baseline="0" dirty="0" smtClean="0"/>
              <a:t> major part of this project. </a:t>
            </a:r>
          </a:p>
          <a:p>
            <a:r>
              <a:rPr lang="en-GB" sz="1800" b="0" dirty="0" smtClean="0"/>
              <a:t>I will talk only about the surveillance part.</a:t>
            </a:r>
          </a:p>
          <a:p>
            <a:pPr defTabSz="495239">
              <a:defRPr/>
            </a:pPr>
            <a:r>
              <a:rPr lang="en-GB" sz="1800" b="0" baseline="0" dirty="0" smtClean="0"/>
              <a:t>The project has only just started and we are still developing the detailed planning but </a:t>
            </a:r>
            <a:r>
              <a:rPr lang="en-GB" sz="1800" b="0" dirty="0" smtClean="0"/>
              <a:t>the aims of GAINS surveillance are</a:t>
            </a:r>
            <a:r>
              <a:rPr lang="en-GB" sz="1800" b="0" baseline="0" dirty="0" smtClean="0"/>
              <a:t> to look at the possible end state of complete ADS-B equipage and its support to Electronic Conspicuity both airborne and </a:t>
            </a:r>
            <a:r>
              <a:rPr lang="en-GB" sz="1800" b="0" baseline="0" dirty="0" smtClean="0"/>
              <a:t>ground, especially in the aerodrome environment.</a:t>
            </a:r>
            <a:endParaRPr lang="en-GB" sz="1800" b="0" baseline="0" dirty="0" smtClean="0"/>
          </a:p>
          <a:p>
            <a:endParaRPr lang="en-GB" sz="1800" b="1" dirty="0" smtClean="0"/>
          </a:p>
          <a:p>
            <a:pPr marL="0" indent="0">
              <a:buFont typeface="Arial" panose="020B0604020202020204" pitchFamily="34" charset="0"/>
              <a:buNone/>
            </a:pPr>
            <a:r>
              <a:rPr lang="en-GB" sz="1800" b="1" dirty="0" smtClean="0"/>
              <a:t>Overall</a:t>
            </a:r>
          </a:p>
          <a:p>
            <a:pPr marL="342900" indent="-342900">
              <a:buFont typeface="Arial" panose="020B0604020202020204" pitchFamily="34" charset="0"/>
              <a:buChar char="•"/>
            </a:pPr>
            <a:r>
              <a:rPr lang="en-GB" sz="1800" dirty="0" smtClean="0"/>
              <a:t>What is different from current ops?</a:t>
            </a:r>
          </a:p>
          <a:p>
            <a:pPr marL="342900" indent="-342900">
              <a:buFont typeface="Arial" panose="020B0604020202020204" pitchFamily="34" charset="0"/>
              <a:buChar char="•"/>
            </a:pPr>
            <a:r>
              <a:rPr lang="en-GB" sz="1800" dirty="0" smtClean="0"/>
              <a:t>What is easier?</a:t>
            </a:r>
          </a:p>
          <a:p>
            <a:pPr marL="342900" indent="-342900">
              <a:buFont typeface="Arial" panose="020B0604020202020204" pitchFamily="34" charset="0"/>
              <a:buChar char="•"/>
            </a:pPr>
            <a:r>
              <a:rPr lang="en-GB" sz="1800" dirty="0" smtClean="0"/>
              <a:t>What is more difficult from both pilot and ground side of the operation?</a:t>
            </a:r>
          </a:p>
        </p:txBody>
      </p:sp>
      <p:sp>
        <p:nvSpPr>
          <p:cNvPr id="4" name="Slide Number Placeholder 3"/>
          <p:cNvSpPr>
            <a:spLocks noGrp="1"/>
          </p:cNvSpPr>
          <p:nvPr>
            <p:ph type="sldNum" sz="quarter" idx="10"/>
          </p:nvPr>
        </p:nvSpPr>
        <p:spPr/>
        <p:txBody>
          <a:bodyPr/>
          <a:lstStyle/>
          <a:p>
            <a:fld id="{43E39286-1182-484A-BB9F-6D716B2D9409}" type="slidenum">
              <a:rPr lang="en-GB" smtClean="0"/>
              <a:t>61</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pPr defTabSz="495190">
              <a:defRPr/>
            </a:pPr>
            <a:r>
              <a:rPr lang="en-GB" dirty="0" smtClean="0"/>
              <a:t>We are also coordinating with the UK CAA through the reactivated ECWG.</a:t>
            </a:r>
          </a:p>
          <a:p>
            <a:pPr defTabSz="495190">
              <a:defRPr/>
            </a:pPr>
            <a:r>
              <a:rPr lang="en-GB" dirty="0" smtClean="0"/>
              <a:t>Here are some related projects that are in various stages</a:t>
            </a:r>
            <a:r>
              <a:rPr lang="en-GB" dirty="0" smtClean="0"/>
              <a:t>.</a:t>
            </a:r>
            <a:endParaRPr lang="en-GB" dirty="0" smtClean="0"/>
          </a:p>
          <a:p>
            <a:pPr defTabSz="495190">
              <a:defRPr/>
            </a:pPr>
            <a:endParaRPr lang="en-GB" dirty="0" smtClean="0"/>
          </a:p>
          <a:p>
            <a:pPr defTabSz="495190">
              <a:defRPr/>
            </a:pPr>
            <a:endParaRPr lang="en-GB" dirty="0" smtClean="0"/>
          </a:p>
          <a:p>
            <a:pPr defTabSz="495190">
              <a:defRPr/>
            </a:pPr>
            <a:endParaRPr lang="en-GB" dirty="0" smtClean="0">
              <a:solidFill>
                <a:srgbClr val="FF0000"/>
              </a:solidFill>
            </a:endParaRPr>
          </a:p>
          <a:p>
            <a:pPr defTabSz="495190">
              <a:defRPr/>
            </a:pPr>
            <a:endParaRPr lang="en-GB"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62</a:t>
            </a:fld>
            <a:endParaRPr lang="en-GB"/>
          </a:p>
        </p:txBody>
      </p:sp>
    </p:spTree>
    <p:extLst>
      <p:ext uri="{BB962C8B-B14F-4D97-AF65-F5344CB8AC3E}">
        <p14:creationId xmlns:p14="http://schemas.microsoft.com/office/powerpoint/2010/main" val="25687448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Final activity that I should like to mention is the awakening of interest from EASA, who invited</a:t>
            </a:r>
            <a:r>
              <a:rPr lang="en-GB" baseline="0" dirty="0" smtClean="0"/>
              <a:t> all the European players to an “Electronic Conspicuity Forum” in January this year.</a:t>
            </a:r>
          </a:p>
          <a:p>
            <a:endParaRPr lang="en-GB" baseline="0" dirty="0" smtClean="0"/>
          </a:p>
          <a:p>
            <a:r>
              <a:rPr lang="en-GB" baseline="0" dirty="0" smtClean="0"/>
              <a:t>This showed that there is a lot of consensus and convergent thinking but also several things to dig into in more detail to resolve.  </a:t>
            </a:r>
          </a:p>
          <a:p>
            <a:r>
              <a:rPr lang="en-GB" baseline="0" dirty="0" smtClean="0"/>
              <a:t>EASA is starting to become a more proactive regulator.</a:t>
            </a:r>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63</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The cost issue comes up again.</a:t>
            </a:r>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64</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I don’t want to mislead you.  There are disagreements and strongly</a:t>
            </a:r>
            <a:r>
              <a:rPr lang="en-GB" baseline="0" dirty="0" smtClean="0"/>
              <a:t> held differing opinions.</a:t>
            </a:r>
          </a:p>
          <a:p>
            <a:r>
              <a:rPr lang="en-GB" baseline="0" dirty="0" smtClean="0"/>
              <a:t>The main point is that they are being worked on collaboratively.</a:t>
            </a:r>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65</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r>
              <a:rPr lang="en-GB" dirty="0" smtClean="0"/>
              <a:t>The theme of this session is “Technology and how it has advanced our flying”.</a:t>
            </a:r>
          </a:p>
          <a:p>
            <a:endParaRPr lang="en-GB" dirty="0"/>
          </a:p>
          <a:p>
            <a:r>
              <a:rPr lang="en-GB" dirty="0" smtClean="0"/>
              <a:t>I have talked a lot about the technology – ADS-B</a:t>
            </a:r>
            <a:r>
              <a:rPr lang="en-GB" dirty="0" smtClean="0"/>
              <a:t>.</a:t>
            </a:r>
          </a:p>
          <a:p>
            <a:r>
              <a:rPr lang="en-GB" dirty="0" smtClean="0"/>
              <a:t>There is a great deal about ADS-B  that I haven’t mentioned – quality indicators, specific standards that</a:t>
            </a:r>
            <a:r>
              <a:rPr lang="en-GB" baseline="0" dirty="0" smtClean="0"/>
              <a:t> already exist for CAT and their interoperability (or not) with the lower certification standards like CAP1391, interaction with TCAS and more.  But that is a conference by itself.</a:t>
            </a:r>
          </a:p>
          <a:p>
            <a:endParaRPr lang="en-GB" dirty="0" smtClean="0"/>
          </a:p>
          <a:p>
            <a:r>
              <a:rPr lang="en-GB" dirty="0" smtClean="0"/>
              <a:t>The advancement in flying comes not directly from the technology but, instead, from the </a:t>
            </a:r>
            <a:r>
              <a:rPr lang="en-GB" u="sng" dirty="0" smtClean="0"/>
              <a:t>application of the technology</a:t>
            </a:r>
            <a:r>
              <a:rPr lang="en-GB" dirty="0" smtClean="0"/>
              <a:t>, in this case to Electronic Conspicuity.</a:t>
            </a:r>
          </a:p>
          <a:p>
            <a:endParaRPr lang="en-GB" dirty="0"/>
          </a:p>
          <a:p>
            <a:r>
              <a:rPr lang="en-GB" dirty="0" smtClean="0"/>
              <a:t>The way that I see it is</a:t>
            </a:r>
          </a:p>
          <a:p>
            <a:r>
              <a:rPr lang="en-GB" dirty="0" smtClean="0"/>
              <a:t>ADS-B = technology, including both ADS-B-IN and ADS-B-OUT</a:t>
            </a:r>
          </a:p>
          <a:p>
            <a:r>
              <a:rPr lang="en-GB" dirty="0" smtClean="0"/>
              <a:t>EC=application of ADS-B out, plus application of ADS-B-IN to display traffic in the cockpit.</a:t>
            </a:r>
          </a:p>
          <a:p>
            <a:endParaRPr lang="en-GB" dirty="0"/>
          </a:p>
          <a:p>
            <a:r>
              <a:rPr lang="en-GB" dirty="0" smtClean="0"/>
              <a:t>But the primary technology is ADS-B-OUT because, without it, you can’t have ADS-B-IN.</a:t>
            </a:r>
          </a:p>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66</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53BF0D-7D9B-48D2-AF5E-BC7FC8F9CE84}" type="slidenum">
              <a:rPr lang="en-GB" smtClean="0"/>
              <a:t>67</a:t>
            </a:fld>
            <a:endParaRPr lang="en-GB"/>
          </a:p>
        </p:txBody>
      </p:sp>
    </p:spTree>
    <p:extLst>
      <p:ext uri="{BB962C8B-B14F-4D97-AF65-F5344CB8AC3E}">
        <p14:creationId xmlns:p14="http://schemas.microsoft.com/office/powerpoint/2010/main" val="490029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68</a:t>
            </a:fld>
            <a:endParaRPr lang="en-GB"/>
          </a:p>
        </p:txBody>
      </p:sp>
    </p:spTree>
    <p:extLst>
      <p:ext uri="{BB962C8B-B14F-4D97-AF65-F5344CB8AC3E}">
        <p14:creationId xmlns:p14="http://schemas.microsoft.com/office/powerpoint/2010/main" val="2267762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69</a:t>
            </a:fld>
            <a:endParaRPr lang="en-GB"/>
          </a:p>
        </p:txBody>
      </p:sp>
    </p:spTree>
    <p:extLst>
      <p:ext uri="{BB962C8B-B14F-4D97-AF65-F5344CB8AC3E}">
        <p14:creationId xmlns:p14="http://schemas.microsoft.com/office/powerpoint/2010/main" val="385134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7</a:t>
            </a:fld>
            <a:endParaRPr lang="en-GB"/>
          </a:p>
        </p:txBody>
      </p:sp>
    </p:spTree>
    <p:extLst>
      <p:ext uri="{BB962C8B-B14F-4D97-AF65-F5344CB8AC3E}">
        <p14:creationId xmlns:p14="http://schemas.microsoft.com/office/powerpoint/2010/main" val="3986300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70</a:t>
            </a:fld>
            <a:endParaRPr lang="en-GB"/>
          </a:p>
        </p:txBody>
      </p:sp>
    </p:spTree>
    <p:extLst>
      <p:ext uri="{BB962C8B-B14F-4D97-AF65-F5344CB8AC3E}">
        <p14:creationId xmlns:p14="http://schemas.microsoft.com/office/powerpoint/2010/main" val="572285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71</a:t>
            </a:fld>
            <a:endParaRPr lang="en-GB"/>
          </a:p>
        </p:txBody>
      </p:sp>
    </p:spTree>
    <p:extLst>
      <p:ext uri="{BB962C8B-B14F-4D97-AF65-F5344CB8AC3E}">
        <p14:creationId xmlns:p14="http://schemas.microsoft.com/office/powerpoint/2010/main" val="3332244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72</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E39286-1182-484A-BB9F-6D716B2D9409}" type="slidenum">
              <a:rPr lang="en-GB" smtClean="0"/>
              <a:t>73</a:t>
            </a:fld>
            <a:endParaRPr lang="en-GB"/>
          </a:p>
        </p:txBody>
      </p:sp>
    </p:spTree>
    <p:extLst>
      <p:ext uri="{BB962C8B-B14F-4D97-AF65-F5344CB8AC3E}">
        <p14:creationId xmlns:p14="http://schemas.microsoft.com/office/powerpoint/2010/main" val="330079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8</a:t>
            </a:fld>
            <a:endParaRPr lang="en-GB"/>
          </a:p>
        </p:txBody>
      </p:sp>
    </p:spTree>
    <p:extLst>
      <p:ext uri="{BB962C8B-B14F-4D97-AF65-F5344CB8AC3E}">
        <p14:creationId xmlns:p14="http://schemas.microsoft.com/office/powerpoint/2010/main" val="171482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511175"/>
            <a:ext cx="5114925"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39286-1182-484A-BB9F-6D716B2D9409}" type="slidenum">
              <a:rPr lang="en-GB" smtClean="0"/>
              <a:t>9</a:t>
            </a:fld>
            <a:endParaRPr lang="en-GB"/>
          </a:p>
        </p:txBody>
      </p:sp>
    </p:spTree>
    <p:extLst>
      <p:ext uri="{BB962C8B-B14F-4D97-AF65-F5344CB8AC3E}">
        <p14:creationId xmlns:p14="http://schemas.microsoft.com/office/powerpoint/2010/main" val="3366302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80489" y="3363686"/>
            <a:ext cx="6311900" cy="1752600"/>
          </a:xfrm>
        </p:spPr>
        <p:txBody>
          <a:bodyPr/>
          <a:lstStyle>
            <a:lvl1pPr marL="0" indent="0" algn="l">
              <a:buNone/>
              <a:defRPr b="0" i="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IAOPA World Assembly, Queenstown, New Zealand</a:t>
            </a:r>
          </a:p>
          <a:p>
            <a:r>
              <a:rPr lang="en-US" dirty="0" smtClean="0"/>
              <a:t>March 2018</a:t>
            </a:r>
          </a:p>
          <a:p>
            <a:endParaRPr lang="en-US" dirty="0" smtClean="0"/>
          </a:p>
          <a:p>
            <a:r>
              <a:rPr lang="en-US" dirty="0" smtClean="0"/>
              <a:t>Bob Darby, AOPA UK</a:t>
            </a:r>
            <a:endParaRPr lang="en-US" dirty="0"/>
          </a:p>
        </p:txBody>
      </p:sp>
      <p:sp>
        <p:nvSpPr>
          <p:cNvPr id="11" name="Title 10"/>
          <p:cNvSpPr>
            <a:spLocks noGrp="1"/>
          </p:cNvSpPr>
          <p:nvPr>
            <p:ph type="title" hasCustomPrompt="1"/>
          </p:nvPr>
        </p:nvSpPr>
        <p:spPr>
          <a:xfrm>
            <a:off x="1080489" y="2036144"/>
            <a:ext cx="6311900" cy="1143000"/>
          </a:xfrm>
        </p:spPr>
        <p:txBody>
          <a:bodyPr/>
          <a:lstStyle>
            <a:lvl1pPr>
              <a:defRPr b="1" i="0">
                <a:solidFill>
                  <a:schemeClr val="bg1"/>
                </a:solidFill>
                <a:latin typeface="Calibri"/>
                <a:cs typeface="Calibri"/>
              </a:defRPr>
            </a:lvl1pPr>
          </a:lstStyle>
          <a:p>
            <a:r>
              <a:rPr lang="en-US" dirty="0" smtClean="0"/>
              <a:t>Electronic Conspicuity Developments in Europe</a:t>
            </a:r>
            <a:endParaRPr lang="en-US" dirty="0"/>
          </a:p>
        </p:txBody>
      </p:sp>
    </p:spTree>
    <p:extLst>
      <p:ext uri="{BB962C8B-B14F-4D97-AF65-F5344CB8AC3E}">
        <p14:creationId xmlns:p14="http://schemas.microsoft.com/office/powerpoint/2010/main" val="183987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p>
            <a:r>
              <a:rPr lang="en-US"/>
              <a:t>GAINS | Kick-off meeting</a:t>
            </a:r>
            <a:endParaRPr lang="en-US" dirty="0"/>
          </a:p>
        </p:txBody>
      </p:sp>
      <p:sp>
        <p:nvSpPr>
          <p:cNvPr id="6" name="Slide Number Placeholder 5"/>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66037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87338"/>
            <a:ext cx="6629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7362967"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t>GAINS | Kick-off meeting</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259813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399"/>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GAINS | Kick-off meeting</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0577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smtClean="0"/>
              <a:t>Electronic Conspicuity Development in Europe</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a:t>
            </a:fld>
            <a:endParaRPr lang="en-GB" dirty="0"/>
          </a:p>
        </p:txBody>
      </p:sp>
      <p:pic>
        <p:nvPicPr>
          <p:cNvPr id="7" name="Picture 2" descr="http://www.aopa.co.uk/images/stories/Logos/aopa_two_tone_logo_90x7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9182" y="287338"/>
            <a:ext cx="1143956" cy="88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41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433029"/>
            <a:ext cx="7772400" cy="1500187"/>
          </a:xfrm>
        </p:spPr>
        <p:txBody>
          <a:bodyPr anchor="b"/>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dirty="0" err="1"/>
              <a:t>Title</a:t>
            </a:r>
            <a:r>
              <a:rPr lang="fr-CH" dirty="0"/>
              <a:t> of the </a:t>
            </a:r>
            <a:r>
              <a:rPr lang="fr-CH" dirty="0" err="1"/>
              <a:t>presentation</a:t>
            </a:r>
            <a:endParaRPr lang="fr-CH" dirty="0"/>
          </a:p>
        </p:txBody>
      </p:sp>
      <p:sp>
        <p:nvSpPr>
          <p:cNvPr id="13" name="Text Placeholder 2"/>
          <p:cNvSpPr>
            <a:spLocks noGrp="1"/>
          </p:cNvSpPr>
          <p:nvPr>
            <p:ph type="body" idx="10" hasCustomPrompt="1"/>
          </p:nvPr>
        </p:nvSpPr>
        <p:spPr>
          <a:xfrm>
            <a:off x="722313" y="3063148"/>
            <a:ext cx="7772400" cy="1500187"/>
          </a:xfrm>
        </p:spPr>
        <p:txBody>
          <a:bodyPr anchor="b">
            <a:normAutofit/>
          </a:bodyPr>
          <a:lstStyle>
            <a:lvl1pPr marL="0" indent="0">
              <a:buNone/>
              <a:defRPr sz="4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Thank you very much </a:t>
            </a:r>
            <a:br>
              <a:rPr lang="fr-CH"/>
            </a:br>
            <a:r>
              <a:rPr lang="fr-CH"/>
              <a:t>for your attention!</a:t>
            </a:r>
          </a:p>
        </p:txBody>
      </p:sp>
      <p:cxnSp>
        <p:nvCxnSpPr>
          <p:cNvPr id="16" name="Straight Connector 15"/>
          <p:cNvCxnSpPr/>
          <p:nvPr userDrawn="1"/>
        </p:nvCxnSpPr>
        <p:spPr>
          <a:xfrm>
            <a:off x="722313" y="3063148"/>
            <a:ext cx="7772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472617" y="4715735"/>
            <a:ext cx="2841272" cy="415498"/>
          </a:xfrm>
          <a:prstGeom prst="rect">
            <a:avLst/>
          </a:prstGeom>
          <a:noFill/>
        </p:spPr>
        <p:txBody>
          <a:bodyPr wrap="square" rtlCol="0">
            <a:spAutoFit/>
          </a:bodyPr>
          <a:lstStyle/>
          <a:p>
            <a:r>
              <a:rPr lang="en-US" sz="700" dirty="0">
                <a:solidFill>
                  <a:schemeClr val="bg1"/>
                </a:solidFill>
              </a:rPr>
              <a:t>This project has received funding from the SESAR Joint Undertaking under the European Union’s Horizon 2020 research and innovation </a:t>
            </a:r>
            <a:r>
              <a:rPr lang="en-US" sz="700" dirty="0" err="1">
                <a:solidFill>
                  <a:schemeClr val="bg1"/>
                </a:solidFill>
              </a:rPr>
              <a:t>programme</a:t>
            </a:r>
            <a:r>
              <a:rPr lang="en-US" sz="700" dirty="0">
                <a:solidFill>
                  <a:schemeClr val="bg1"/>
                </a:solidFill>
              </a:rPr>
              <a:t> under grant agreement No 783228</a:t>
            </a:r>
          </a:p>
        </p:txBody>
      </p:sp>
      <p:pic>
        <p:nvPicPr>
          <p:cNvPr id="1027" name="Picture 3" descr="EU logo low re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8400" y="4715735"/>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2273301" y="6342577"/>
            <a:ext cx="6870700" cy="406265"/>
          </a:xfrm>
          <a:prstGeom prst="rect">
            <a:avLst/>
          </a:prstGeom>
          <a:noFill/>
        </p:spPr>
        <p:txBody>
          <a:bodyPr wrap="square" rtlCol="0">
            <a:spAutoFit/>
          </a:bodyPr>
          <a:lstStyle/>
          <a:p>
            <a:r>
              <a:rPr lang="en-GB" sz="900" dirty="0"/>
              <a:t>The opinions expressed herein reflect the author’s view only. </a:t>
            </a:r>
          </a:p>
          <a:p>
            <a:r>
              <a:rPr lang="en-GB" sz="900" dirty="0"/>
              <a:t>Under no circumstances shall the SESAR Joint Undertaking be responsible for any use that may be made of the information contained herein.</a:t>
            </a:r>
          </a:p>
        </p:txBody>
      </p:sp>
      <p:pic>
        <p:nvPicPr>
          <p:cNvPr id="5" name="Picture 4">
            <a:extLst>
              <a:ext uri="{FF2B5EF4-FFF2-40B4-BE49-F238E27FC236}">
                <a16:creationId xmlns="" xmlns:a16="http://schemas.microsoft.com/office/drawing/2014/main" id="{E457E3E2-6525-4385-9C3E-BE8DA9D91F2C}"/>
              </a:ext>
            </a:extLst>
          </p:cNvPr>
          <p:cNvPicPr>
            <a:picLocks noChangeAspect="1"/>
          </p:cNvPicPr>
          <p:nvPr userDrawn="1"/>
        </p:nvPicPr>
        <p:blipFill>
          <a:blip r:embed="rId4"/>
          <a:stretch>
            <a:fillRect/>
          </a:stretch>
        </p:blipFill>
        <p:spPr>
          <a:xfrm>
            <a:off x="480242" y="1365008"/>
            <a:ext cx="2790965" cy="1088782"/>
          </a:xfrm>
          <a:prstGeom prst="rect">
            <a:avLst/>
          </a:prstGeom>
        </p:spPr>
      </p:pic>
    </p:spTree>
    <p:extLst>
      <p:ext uri="{BB962C8B-B14F-4D97-AF65-F5344CB8AC3E}">
        <p14:creationId xmlns:p14="http://schemas.microsoft.com/office/powerpoint/2010/main" val="368323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GAINS | Kick-off meeting</a:t>
            </a:r>
            <a:endParaRPr lang="en-US" dirty="0"/>
          </a:p>
        </p:txBody>
      </p:sp>
      <p:sp>
        <p:nvSpPr>
          <p:cNvPr id="6" name="Slide Number Placeholder 5"/>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8052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GAINS | Kick-off meeting</a:t>
            </a:r>
            <a:endParaRPr lang="en-US" dirty="0"/>
          </a:p>
        </p:txBody>
      </p:sp>
      <p:sp>
        <p:nvSpPr>
          <p:cNvPr id="8" name="Slide Number Placeholder 7"/>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361002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GAINS | Kick-off meeting</a:t>
            </a:r>
            <a:endParaRPr lang="en-US" dirty="0"/>
          </a:p>
        </p:txBody>
      </p:sp>
      <p:sp>
        <p:nvSpPr>
          <p:cNvPr id="4" name="Slide Number Placeholder 3"/>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148353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GAINS | Kick-off meeting</a:t>
            </a:r>
            <a:endParaRPr lang="en-US" dirty="0"/>
          </a:p>
        </p:txBody>
      </p:sp>
      <p:sp>
        <p:nvSpPr>
          <p:cNvPr id="3" name="Slide Number Placeholder 2"/>
          <p:cNvSpPr>
            <a:spLocks noGrp="1"/>
          </p:cNvSpPr>
          <p:nvPr>
            <p:ph type="sldNum" sz="quarter" idx="11"/>
          </p:nvPr>
        </p:nvSpPr>
        <p:spPr/>
        <p:txBody>
          <a:body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385440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03054F7-A544-4C12-B380-6E8412A2552B}" type="slidenum">
              <a:rPr lang="en-GB" smtClean="0"/>
              <a:t>‹#›</a:t>
            </a:fld>
            <a:endParaRPr lang="en-GB" dirty="0"/>
          </a:p>
        </p:txBody>
      </p:sp>
      <p:sp>
        <p:nvSpPr>
          <p:cNvPr id="5" name="Title 1"/>
          <p:cNvSpPr>
            <a:spLocks noGrp="1"/>
          </p:cNvSpPr>
          <p:nvPr>
            <p:ph type="title"/>
          </p:nvPr>
        </p:nvSpPr>
        <p:spPr>
          <a:xfrm>
            <a:off x="374985" y="3580067"/>
            <a:ext cx="5153025" cy="1425575"/>
          </a:xfrm>
        </p:spPr>
        <p:txBody>
          <a:bodyPr>
            <a:normAutofit/>
          </a:bodyPr>
          <a:lstStyle>
            <a:lvl1pPr>
              <a:defRPr sz="3600"/>
            </a:lvl1pPr>
          </a:lstStyle>
          <a:p>
            <a:r>
              <a:rPr lang="en-US" dirty="0"/>
              <a:t>Click to edit Master title style</a:t>
            </a:r>
            <a:endParaRPr lang="en-GB" dirty="0"/>
          </a:p>
        </p:txBody>
      </p:sp>
      <p:pic>
        <p:nvPicPr>
          <p:cNvPr id="3" name="Picture 2" descr="A picture containing plane, sky, water&#10;&#10;Description generated with very high confidence">
            <a:extLst>
              <a:ext uri="{FF2B5EF4-FFF2-40B4-BE49-F238E27FC236}">
                <a16:creationId xmlns="" xmlns:a16="http://schemas.microsoft.com/office/drawing/2014/main" id="{DE19671B-3C43-414A-B116-C1E1507D03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8529" y="1494158"/>
            <a:ext cx="5143500" cy="2466975"/>
          </a:xfrm>
          <a:prstGeom prst="rect">
            <a:avLst/>
          </a:prstGeom>
        </p:spPr>
      </p:pic>
    </p:spTree>
    <p:extLst>
      <p:ext uri="{BB962C8B-B14F-4D97-AF65-F5344CB8AC3E}">
        <p14:creationId xmlns:p14="http://schemas.microsoft.com/office/powerpoint/2010/main" val="34644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03054F7-A544-4C12-B380-6E8412A2552B}" type="slidenum">
              <a:rPr lang="en-GB" smtClean="0"/>
              <a:t>‹#›</a:t>
            </a:fld>
            <a:endParaRPr lang="en-GB" dirty="0"/>
          </a:p>
        </p:txBody>
      </p:sp>
      <p:sp>
        <p:nvSpPr>
          <p:cNvPr id="5" name="Title 1"/>
          <p:cNvSpPr>
            <a:spLocks noGrp="1"/>
          </p:cNvSpPr>
          <p:nvPr>
            <p:ph type="title"/>
          </p:nvPr>
        </p:nvSpPr>
        <p:spPr>
          <a:xfrm>
            <a:off x="374985" y="3580067"/>
            <a:ext cx="5153025" cy="1425575"/>
          </a:xfrm>
        </p:spPr>
        <p:txBody>
          <a:bodyPr>
            <a:normAutofit/>
          </a:bodyPr>
          <a:lstStyle>
            <a:lvl1pPr>
              <a:defRPr sz="36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4471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7338"/>
            <a:ext cx="6653213" cy="11430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600200"/>
            <a:ext cx="7594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536627"/>
            <a:ext cx="9144000" cy="32137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2"/>
              </a:solidFill>
            </a:endParaRPr>
          </a:p>
        </p:txBody>
      </p:sp>
      <p:sp>
        <p:nvSpPr>
          <p:cNvPr id="5" name="Footer Placeholder 4"/>
          <p:cNvSpPr>
            <a:spLocks noGrp="1"/>
          </p:cNvSpPr>
          <p:nvPr>
            <p:ph type="ftr" sz="quarter" idx="3"/>
          </p:nvPr>
        </p:nvSpPr>
        <p:spPr>
          <a:xfrm>
            <a:off x="457201" y="6556407"/>
            <a:ext cx="3896435" cy="252000"/>
          </a:xfrm>
          <a:prstGeom prst="rect">
            <a:avLst/>
          </a:prstGeom>
        </p:spPr>
        <p:txBody>
          <a:bodyPr vert="horz" lIns="91440" tIns="45720" rIns="91440" bIns="45720" rtlCol="0" anchor="ctr"/>
          <a:lstStyle>
            <a:lvl1pPr algn="l">
              <a:defRPr sz="1000">
                <a:solidFill>
                  <a:schemeClr val="bg1"/>
                </a:solidFill>
              </a:defRPr>
            </a:lvl1pPr>
          </a:lstStyle>
          <a:p>
            <a:r>
              <a:rPr lang="en-US" dirty="0" smtClean="0"/>
              <a:t>Electronic Conspicuity Development in Europe</a:t>
            </a:r>
            <a:endParaRPr lang="en-US" dirty="0"/>
          </a:p>
        </p:txBody>
      </p:sp>
      <p:sp>
        <p:nvSpPr>
          <p:cNvPr id="6" name="Slide Number Placeholder 5"/>
          <p:cNvSpPr>
            <a:spLocks noGrp="1"/>
          </p:cNvSpPr>
          <p:nvPr>
            <p:ph type="sldNum" sz="quarter" idx="4"/>
          </p:nvPr>
        </p:nvSpPr>
        <p:spPr>
          <a:xfrm>
            <a:off x="6512256" y="6556407"/>
            <a:ext cx="2133600" cy="252000"/>
          </a:xfrm>
          <a:prstGeom prst="rect">
            <a:avLst/>
          </a:prstGeom>
        </p:spPr>
        <p:txBody>
          <a:bodyPr vert="horz" lIns="91440" tIns="45720" rIns="91440" bIns="45720" rtlCol="0" anchor="ctr"/>
          <a:lstStyle>
            <a:lvl1pPr algn="r">
              <a:defRPr sz="1000">
                <a:solidFill>
                  <a:schemeClr val="bg1"/>
                </a:solidFill>
              </a:defRPr>
            </a:lvl1pPr>
          </a:lstStyle>
          <a:p>
            <a:fld id="{707FE137-0C1A-4C05-8B34-1D89C94DB814}" type="slidenum">
              <a:rPr lang="en-GB" smtClean="0"/>
              <a:pPr/>
              <a:t>‹#›</a:t>
            </a:fld>
            <a:endParaRPr lang="en-GB" dirty="0"/>
          </a:p>
        </p:txBody>
      </p:sp>
    </p:spTree>
    <p:extLst>
      <p:ext uri="{BB962C8B-B14F-4D97-AF65-F5344CB8AC3E}">
        <p14:creationId xmlns:p14="http://schemas.microsoft.com/office/powerpoint/2010/main" val="286738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8" r:id="rId11"/>
    <p:sldLayoutId id="2147483659" r:id="rId12"/>
  </p:sldLayoutIdLst>
  <p:hf hdr="0" dt="0"/>
  <p:txStyles>
    <p:titleStyle>
      <a:lvl1pPr algn="l" defTabSz="457200" rtl="0" eaLnBrk="1" latinLnBrk="0" hangingPunct="1">
        <a:spcBef>
          <a:spcPct val="0"/>
        </a:spcBef>
        <a:buNone/>
        <a:defRPr sz="3200" b="1" i="0" kern="1200">
          <a:solidFill>
            <a:schemeClr val="tx2"/>
          </a:solidFill>
          <a:latin typeface="Calibri"/>
          <a:ea typeface="+mj-ea"/>
          <a:cs typeface="Calibri"/>
        </a:defRPr>
      </a:lvl1pPr>
    </p:titleStyle>
    <p:body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hyperlink" Target="Encounter2.wm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nats.aero/projecteva/"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Bob Darby, AOPA UK</a:t>
            </a:r>
            <a:endParaRPr lang="en-US" dirty="0"/>
          </a:p>
        </p:txBody>
      </p:sp>
      <p:sp>
        <p:nvSpPr>
          <p:cNvPr id="3" name="Title 2"/>
          <p:cNvSpPr>
            <a:spLocks noGrp="1"/>
          </p:cNvSpPr>
          <p:nvPr>
            <p:ph type="title"/>
          </p:nvPr>
        </p:nvSpPr>
        <p:spPr/>
        <p:txBody>
          <a:bodyPr>
            <a:normAutofit/>
          </a:bodyPr>
          <a:lstStyle/>
          <a:p>
            <a:r>
              <a:rPr lang="en-US" dirty="0" smtClean="0"/>
              <a:t>Electronic Conspicuity </a:t>
            </a:r>
            <a:br>
              <a:rPr lang="en-US" dirty="0" smtClean="0"/>
            </a:br>
            <a:r>
              <a:rPr lang="en-US" dirty="0" smtClean="0"/>
              <a:t>Development in Europe</a:t>
            </a:r>
            <a:endParaRPr lang="en-US" dirty="0"/>
          </a:p>
        </p:txBody>
      </p:sp>
      <p:sp>
        <p:nvSpPr>
          <p:cNvPr id="5" name="Subtitle 1"/>
          <p:cNvSpPr txBox="1">
            <a:spLocks/>
          </p:cNvSpPr>
          <p:nvPr/>
        </p:nvSpPr>
        <p:spPr>
          <a:xfrm>
            <a:off x="1080489" y="4071699"/>
            <a:ext cx="6311900" cy="74506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800" b="0" i="0" kern="1200">
                <a:solidFill>
                  <a:schemeClr val="bg1"/>
                </a:solidFill>
                <a:latin typeface="+mn-lt"/>
                <a:ea typeface="+mn-ea"/>
                <a:cs typeface="+mn-cs"/>
              </a:defRPr>
            </a:lvl1pPr>
            <a:lvl2pPr marL="4572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latin typeface="Calibri"/>
                <a:cs typeface="Calibri"/>
              </a:rPr>
              <a:t>IAOPA World Assembly, Queenstown, New Zealand</a:t>
            </a:r>
          </a:p>
          <a:p>
            <a:r>
              <a:rPr lang="en-US" dirty="0" smtClean="0">
                <a:latin typeface="Calibri"/>
                <a:cs typeface="Calibri"/>
              </a:rPr>
              <a:t>March 2018</a:t>
            </a:r>
          </a:p>
          <a:p>
            <a:endParaRPr lang="en-US" dirty="0">
              <a:latin typeface="Calibri"/>
              <a:cs typeface="Calibri"/>
            </a:endParaRPr>
          </a:p>
        </p:txBody>
      </p:sp>
      <p:pic>
        <p:nvPicPr>
          <p:cNvPr id="6" name="Picture 2" descr="http://www.aopa.co.uk/images/stories/Logos/aopa_two_tone_logo_90x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000" y="4460179"/>
            <a:ext cx="1143956" cy="88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12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7.0 secs</a:t>
            </a:r>
          </a:p>
          <a:p>
            <a:pPr algn="ctr"/>
            <a:r>
              <a:rPr lang="en-GB" b="1" dirty="0" smtClean="0"/>
              <a:t>700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10</a:t>
            </a:fld>
            <a:endParaRPr lang="en-GB" dirty="0"/>
          </a:p>
        </p:txBody>
      </p:sp>
    </p:spTree>
    <p:extLst>
      <p:ext uri="{BB962C8B-B14F-4D97-AF65-F5344CB8AC3E}">
        <p14:creationId xmlns:p14="http://schemas.microsoft.com/office/powerpoint/2010/main" val="2138057463"/>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6.5 secs</a:t>
            </a:r>
          </a:p>
          <a:p>
            <a:pPr algn="ctr"/>
            <a:r>
              <a:rPr lang="en-GB" b="1" dirty="0" smtClean="0"/>
              <a:t>650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11</a:t>
            </a:fld>
            <a:endParaRPr lang="en-GB" dirty="0"/>
          </a:p>
        </p:txBody>
      </p:sp>
    </p:spTree>
    <p:extLst>
      <p:ext uri="{BB962C8B-B14F-4D97-AF65-F5344CB8AC3E}">
        <p14:creationId xmlns:p14="http://schemas.microsoft.com/office/powerpoint/2010/main" val="399498420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6.0 secs</a:t>
            </a:r>
          </a:p>
          <a:p>
            <a:pPr algn="ctr"/>
            <a:r>
              <a:rPr lang="en-GB" b="1" dirty="0" smtClean="0"/>
              <a:t>600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12</a:t>
            </a:fld>
            <a:endParaRPr lang="en-GB" dirty="0"/>
          </a:p>
        </p:txBody>
      </p:sp>
    </p:spTree>
    <p:extLst>
      <p:ext uri="{BB962C8B-B14F-4D97-AF65-F5344CB8AC3E}">
        <p14:creationId xmlns:p14="http://schemas.microsoft.com/office/powerpoint/2010/main" val="84418804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5.5 secs</a:t>
            </a:r>
          </a:p>
          <a:p>
            <a:pPr algn="ctr"/>
            <a:r>
              <a:rPr lang="en-GB" b="1" dirty="0" smtClean="0"/>
              <a:t>550 m</a:t>
            </a:r>
            <a:endParaRPr lang="en-GB" b="1"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13</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188001466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5.0 secs</a:t>
            </a:r>
          </a:p>
          <a:p>
            <a:pPr algn="ctr"/>
            <a:r>
              <a:rPr lang="en-GB" b="1" dirty="0" smtClean="0"/>
              <a:t>500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14</a:t>
            </a:fld>
            <a:endParaRPr lang="en-GB" dirty="0"/>
          </a:p>
        </p:txBody>
      </p:sp>
    </p:spTree>
    <p:extLst>
      <p:ext uri="{BB962C8B-B14F-4D97-AF65-F5344CB8AC3E}">
        <p14:creationId xmlns:p14="http://schemas.microsoft.com/office/powerpoint/2010/main" val="290904161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smtClean="0"/>
              <a:t>4.5 secs</a:t>
            </a:r>
          </a:p>
          <a:p>
            <a:pPr algn="ctr"/>
            <a:r>
              <a:rPr lang="en-GB" b="1" dirty="0" smtClean="0"/>
              <a:t>450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15</a:t>
            </a:fld>
            <a:endParaRPr lang="en-GB" dirty="0"/>
          </a:p>
        </p:txBody>
      </p:sp>
    </p:spTree>
    <p:extLst>
      <p:ext uri="{BB962C8B-B14F-4D97-AF65-F5344CB8AC3E}">
        <p14:creationId xmlns:p14="http://schemas.microsoft.com/office/powerpoint/2010/main" val="1946927731"/>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4.0 secs</a:t>
            </a:r>
          </a:p>
          <a:p>
            <a:pPr algn="ctr"/>
            <a:r>
              <a:rPr lang="en-GB" b="1" dirty="0"/>
              <a:t>4</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16</a:t>
            </a:fld>
            <a:endParaRPr lang="en-GB" dirty="0"/>
          </a:p>
        </p:txBody>
      </p:sp>
    </p:spTree>
    <p:extLst>
      <p:ext uri="{BB962C8B-B14F-4D97-AF65-F5344CB8AC3E}">
        <p14:creationId xmlns:p14="http://schemas.microsoft.com/office/powerpoint/2010/main" val="1668095673"/>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4126"/>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3.5 secs</a:t>
            </a:r>
          </a:p>
          <a:p>
            <a:pPr algn="ctr"/>
            <a:r>
              <a:rPr lang="en-GB" b="1" dirty="0" smtClean="0"/>
              <a:t>350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17</a:t>
            </a:fld>
            <a:endParaRPr lang="en-GB" dirty="0"/>
          </a:p>
        </p:txBody>
      </p:sp>
    </p:spTree>
    <p:extLst>
      <p:ext uri="{BB962C8B-B14F-4D97-AF65-F5344CB8AC3E}">
        <p14:creationId xmlns:p14="http://schemas.microsoft.com/office/powerpoint/2010/main" val="2814585979"/>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1745"/>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3.0 secs</a:t>
            </a:r>
          </a:p>
          <a:p>
            <a:pPr algn="ctr"/>
            <a:r>
              <a:rPr lang="en-GB" b="1" dirty="0"/>
              <a:t>3</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18</a:t>
            </a:fld>
            <a:endParaRPr lang="en-GB" dirty="0"/>
          </a:p>
        </p:txBody>
      </p:sp>
    </p:spTree>
    <p:extLst>
      <p:ext uri="{BB962C8B-B14F-4D97-AF65-F5344CB8AC3E}">
        <p14:creationId xmlns:p14="http://schemas.microsoft.com/office/powerpoint/2010/main" val="293770318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2.5 secs</a:t>
            </a:r>
          </a:p>
          <a:p>
            <a:pPr algn="ctr"/>
            <a:r>
              <a:rPr lang="en-GB" b="1" dirty="0" smtClean="0"/>
              <a:t>250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19</a:t>
            </a:fld>
            <a:endParaRPr lang="en-GB" dirty="0"/>
          </a:p>
        </p:txBody>
      </p:sp>
    </p:spTree>
    <p:extLst>
      <p:ext uri="{BB962C8B-B14F-4D97-AF65-F5344CB8AC3E}">
        <p14:creationId xmlns:p14="http://schemas.microsoft.com/office/powerpoint/2010/main" val="49883813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728" y="5895474"/>
            <a:ext cx="1043876" cy="646331"/>
          </a:xfrm>
          <a:prstGeom prst="rect">
            <a:avLst/>
          </a:prstGeom>
          <a:noFill/>
        </p:spPr>
        <p:txBody>
          <a:bodyPr wrap="none" rtlCol="0">
            <a:spAutoFit/>
          </a:bodyPr>
          <a:lstStyle/>
          <a:p>
            <a:pPr algn="ctr"/>
            <a:r>
              <a:rPr lang="en-GB" b="1" dirty="0" smtClean="0"/>
              <a:t>11.0 secs</a:t>
            </a:r>
          </a:p>
          <a:p>
            <a:pPr algn="ctr"/>
            <a:r>
              <a:rPr lang="en-GB" b="1" dirty="0" smtClean="0"/>
              <a:t>1100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70055"/>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a:t>
            </a:fld>
            <a:endParaRPr lang="en-GB" dirty="0"/>
          </a:p>
        </p:txBody>
      </p:sp>
    </p:spTree>
    <p:extLst>
      <p:ext uri="{BB962C8B-B14F-4D97-AF65-F5344CB8AC3E}">
        <p14:creationId xmlns:p14="http://schemas.microsoft.com/office/powerpoint/2010/main" val="346374521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9130" y="2852936"/>
            <a:ext cx="20955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626" y="2834127"/>
            <a:ext cx="258760" cy="83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a:t>2</a:t>
            </a:r>
            <a:r>
              <a:rPr lang="en-GB" b="1" dirty="0" smtClean="0"/>
              <a:t>.0 secs</a:t>
            </a:r>
          </a:p>
          <a:p>
            <a:pPr algn="ctr"/>
            <a:r>
              <a:rPr lang="en-GB" b="1" dirty="0"/>
              <a:t>2</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20</a:t>
            </a:fld>
            <a:endParaRPr lang="en-GB" dirty="0"/>
          </a:p>
        </p:txBody>
      </p:sp>
    </p:spTree>
    <p:extLst>
      <p:ext uri="{BB962C8B-B14F-4D97-AF65-F5344CB8AC3E}">
        <p14:creationId xmlns:p14="http://schemas.microsoft.com/office/powerpoint/2010/main" val="221302882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930" y="2852936"/>
            <a:ext cx="3581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145" y="2806830"/>
            <a:ext cx="490517" cy="15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smtClean="0"/>
              <a:t>1.5 secs</a:t>
            </a:r>
          </a:p>
          <a:p>
            <a:pPr algn="ctr"/>
            <a:r>
              <a:rPr lang="en-GB" b="1" dirty="0" smtClean="0"/>
              <a:t>150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21</a:t>
            </a:fld>
            <a:endParaRPr lang="en-GB" dirty="0"/>
          </a:p>
        </p:txBody>
      </p:sp>
    </p:spTree>
    <p:extLst>
      <p:ext uri="{BB962C8B-B14F-4D97-AF65-F5344CB8AC3E}">
        <p14:creationId xmlns:p14="http://schemas.microsoft.com/office/powerpoint/2010/main" val="4154132952"/>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3948" y="2796238"/>
            <a:ext cx="93610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241" y="2718118"/>
            <a:ext cx="1104941" cy="354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1.0 secs</a:t>
            </a:r>
          </a:p>
          <a:p>
            <a:pPr algn="ctr"/>
            <a:r>
              <a:rPr lang="en-GB" b="1" dirty="0" smtClean="0"/>
              <a:t>100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22</a:t>
            </a:fld>
            <a:endParaRPr lang="en-GB" dirty="0"/>
          </a:p>
        </p:txBody>
      </p:sp>
    </p:spTree>
    <p:extLst>
      <p:ext uri="{BB962C8B-B14F-4D97-AF65-F5344CB8AC3E}">
        <p14:creationId xmlns:p14="http://schemas.microsoft.com/office/powerpoint/2010/main" val="134335359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2746818"/>
            <a:ext cx="50405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065" y="2341169"/>
            <a:ext cx="5673795" cy="1820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5642" y="5895474"/>
            <a:ext cx="922047" cy="646331"/>
          </a:xfrm>
          <a:prstGeom prst="rect">
            <a:avLst/>
          </a:prstGeom>
          <a:noFill/>
        </p:spPr>
        <p:txBody>
          <a:bodyPr wrap="none" rtlCol="0">
            <a:spAutoFit/>
          </a:bodyPr>
          <a:lstStyle/>
          <a:p>
            <a:pPr algn="ctr"/>
            <a:r>
              <a:rPr lang="en-GB" b="1" dirty="0" smtClean="0"/>
              <a:t>0.5 secs</a:t>
            </a:r>
          </a:p>
          <a:p>
            <a:pPr algn="ctr"/>
            <a:r>
              <a:rPr lang="en-GB" b="1" dirty="0" smtClean="0"/>
              <a:t>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23</a:t>
            </a:fld>
            <a:endParaRPr lang="en-GB" dirty="0"/>
          </a:p>
        </p:txBody>
      </p:sp>
    </p:spTree>
    <p:extLst>
      <p:ext uri="{BB962C8B-B14F-4D97-AF65-F5344CB8AC3E}">
        <p14:creationId xmlns:p14="http://schemas.microsoft.com/office/powerpoint/2010/main" val="3258905921"/>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99117"/>
            <a:ext cx="9144000" cy="2177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 My docs\2017\2017-05-06 MCASD Shawbury\cessn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0001" y="-4165380"/>
            <a:ext cx="45824002" cy="147066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2" name="Explosion 1 1"/>
          <p:cNvSpPr/>
          <p:nvPr/>
        </p:nvSpPr>
        <p:spPr>
          <a:xfrm>
            <a:off x="0" y="0"/>
            <a:ext cx="9144000" cy="6808407"/>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480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Head on encounter </a:t>
            </a:r>
            <a:r>
              <a:rPr lang="en-GB" dirty="0" smtClean="0"/>
              <a:t>simulation</a:t>
            </a:r>
            <a:endParaRPr lang="en-GB" dirty="0"/>
          </a:p>
        </p:txBody>
      </p:sp>
      <p:sp>
        <p:nvSpPr>
          <p:cNvPr id="3" name="Content Placeholder 2"/>
          <p:cNvSpPr>
            <a:spLocks noGrp="1"/>
          </p:cNvSpPr>
          <p:nvPr>
            <p:ph idx="1"/>
          </p:nvPr>
        </p:nvSpPr>
        <p:spPr/>
        <p:txBody>
          <a:bodyPr/>
          <a:lstStyle/>
          <a:p>
            <a:r>
              <a:rPr lang="en-GB" sz="3200" dirty="0"/>
              <a:t>Closing speed 200kts </a:t>
            </a:r>
            <a:r>
              <a:rPr lang="en-GB" sz="3200" dirty="0" smtClean="0"/>
              <a:t>= </a:t>
            </a:r>
            <a:r>
              <a:rPr lang="en-GB" sz="3200" dirty="0" err="1" smtClean="0"/>
              <a:t>approx</a:t>
            </a:r>
            <a:r>
              <a:rPr lang="en-GB" sz="3200" dirty="0" smtClean="0"/>
              <a:t> </a:t>
            </a:r>
            <a:r>
              <a:rPr lang="en-GB" sz="3200" dirty="0"/>
              <a:t>100m/sec</a:t>
            </a:r>
          </a:p>
          <a:p>
            <a:r>
              <a:rPr lang="en-GB" sz="3200" dirty="0"/>
              <a:t>Wingspan about 10m</a:t>
            </a:r>
          </a:p>
          <a:p>
            <a:r>
              <a:rPr lang="en-GB" sz="3200" dirty="0"/>
              <a:t>0.5 second interval between </a:t>
            </a:r>
            <a:r>
              <a:rPr lang="en-GB" sz="3200" dirty="0" smtClean="0"/>
              <a:t>images</a:t>
            </a:r>
          </a:p>
          <a:p>
            <a:endParaRPr lang="en-GB" sz="3200" dirty="0"/>
          </a:p>
          <a:p>
            <a:pPr>
              <a:spcBef>
                <a:spcPct val="0"/>
              </a:spcBef>
            </a:pPr>
            <a:r>
              <a:rPr lang="en-GB" sz="3200" b="1" dirty="0">
                <a:solidFill>
                  <a:schemeClr val="tx2"/>
                </a:solidFill>
                <a:ea typeface="+mj-ea"/>
              </a:rPr>
              <a:t>When did you start feeling uncomfortable</a:t>
            </a:r>
            <a:r>
              <a:rPr lang="en-GB" sz="3200" b="1" dirty="0" smtClean="0">
                <a:solidFill>
                  <a:schemeClr val="tx2"/>
                </a:solidFill>
                <a:ea typeface="+mj-ea"/>
              </a:rPr>
              <a:t>?</a:t>
            </a:r>
          </a:p>
          <a:p>
            <a:pPr>
              <a:spcBef>
                <a:spcPct val="0"/>
              </a:spcBef>
            </a:pPr>
            <a:endParaRPr lang="en-GB" sz="3200" b="1" dirty="0">
              <a:solidFill>
                <a:schemeClr val="tx2"/>
              </a:solidFill>
              <a:ea typeface="+mj-ea"/>
            </a:endParaRPr>
          </a:p>
          <a:p>
            <a:pPr>
              <a:spcBef>
                <a:spcPct val="0"/>
              </a:spcBef>
            </a:pPr>
            <a:r>
              <a:rPr lang="en-GB" sz="3200" b="1" dirty="0" smtClean="0">
                <a:solidFill>
                  <a:schemeClr val="tx2"/>
                </a:solidFill>
                <a:ea typeface="+mj-ea"/>
              </a:rPr>
              <a:t>I will run that again.  </a:t>
            </a:r>
            <a:r>
              <a:rPr lang="en-GB" sz="3200" b="1" dirty="0" smtClean="0">
                <a:solidFill>
                  <a:schemeClr val="tx2"/>
                </a:solidFill>
                <a:ea typeface="+mj-ea"/>
              </a:rPr>
              <a:t>Shout when uncomfortable!</a:t>
            </a:r>
            <a:endParaRPr lang="en-GB" sz="3200" b="1" dirty="0">
              <a:solidFill>
                <a:schemeClr val="tx2"/>
              </a:solidFill>
              <a:ea typeface="+mj-ea"/>
            </a:endParaRPr>
          </a:p>
          <a:p>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97351"/>
            <a:ext cx="3896435" cy="252000"/>
          </a:xfrm>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25</a:t>
            </a:fld>
            <a:endParaRPr lang="en-GB" dirty="0"/>
          </a:p>
        </p:txBody>
      </p:sp>
    </p:spTree>
    <p:extLst>
      <p:ext uri="{BB962C8B-B14F-4D97-AF65-F5344CB8AC3E}">
        <p14:creationId xmlns:p14="http://schemas.microsoft.com/office/powerpoint/2010/main" val="25729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728" y="5895474"/>
            <a:ext cx="1043876" cy="646331"/>
          </a:xfrm>
          <a:prstGeom prst="rect">
            <a:avLst/>
          </a:prstGeom>
          <a:noFill/>
        </p:spPr>
        <p:txBody>
          <a:bodyPr wrap="none" rtlCol="0">
            <a:spAutoFit/>
          </a:bodyPr>
          <a:lstStyle/>
          <a:p>
            <a:pPr algn="ctr"/>
            <a:r>
              <a:rPr lang="en-GB" b="1" dirty="0" smtClean="0"/>
              <a:t>11.0 secs</a:t>
            </a:r>
          </a:p>
          <a:p>
            <a:pPr algn="ctr"/>
            <a:r>
              <a:rPr lang="en-GB" b="1" dirty="0" smtClean="0"/>
              <a:t>1100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70055"/>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26</a:t>
            </a:fld>
            <a:endParaRPr lang="en-GB" dirty="0"/>
          </a:p>
        </p:txBody>
      </p:sp>
    </p:spTree>
    <p:extLst>
      <p:ext uri="{BB962C8B-B14F-4D97-AF65-F5344CB8AC3E}">
        <p14:creationId xmlns:p14="http://schemas.microsoft.com/office/powerpoint/2010/main" val="661891505"/>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728" y="5895474"/>
            <a:ext cx="1043876" cy="646331"/>
          </a:xfrm>
          <a:prstGeom prst="rect">
            <a:avLst/>
          </a:prstGeom>
          <a:noFill/>
        </p:spPr>
        <p:txBody>
          <a:bodyPr wrap="none" rtlCol="0">
            <a:spAutoFit/>
          </a:bodyPr>
          <a:lstStyle/>
          <a:p>
            <a:pPr algn="ctr"/>
            <a:r>
              <a:rPr lang="en-GB" b="1" dirty="0" smtClean="0"/>
              <a:t>10.5 secs</a:t>
            </a:r>
          </a:p>
          <a:p>
            <a:pPr algn="ctr"/>
            <a:r>
              <a:rPr lang="en-GB" b="1" dirty="0" smtClean="0"/>
              <a:t>1050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27</a:t>
            </a:fld>
            <a:endParaRPr lang="en-GB" dirty="0"/>
          </a:p>
        </p:txBody>
      </p:sp>
    </p:spTree>
    <p:extLst>
      <p:ext uri="{BB962C8B-B14F-4D97-AF65-F5344CB8AC3E}">
        <p14:creationId xmlns:p14="http://schemas.microsoft.com/office/powerpoint/2010/main" val="2844184142"/>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70" y="5895474"/>
            <a:ext cx="893193" cy="646331"/>
          </a:xfrm>
          <a:prstGeom prst="rect">
            <a:avLst/>
          </a:prstGeom>
          <a:noFill/>
        </p:spPr>
        <p:txBody>
          <a:bodyPr wrap="none" rtlCol="0">
            <a:spAutoFit/>
          </a:bodyPr>
          <a:lstStyle/>
          <a:p>
            <a:pPr algn="ctr"/>
            <a:r>
              <a:rPr lang="en-GB" b="1" dirty="0" smtClean="0"/>
              <a:t>10 secs</a:t>
            </a:r>
          </a:p>
          <a:p>
            <a:pPr algn="ctr"/>
            <a:r>
              <a:rPr lang="en-GB" b="1" dirty="0" smtClean="0"/>
              <a:t>1000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28</a:t>
            </a:fld>
            <a:endParaRPr lang="en-GB" dirty="0"/>
          </a:p>
        </p:txBody>
      </p:sp>
    </p:spTree>
    <p:extLst>
      <p:ext uri="{BB962C8B-B14F-4D97-AF65-F5344CB8AC3E}">
        <p14:creationId xmlns:p14="http://schemas.microsoft.com/office/powerpoint/2010/main" val="4200685473"/>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9.5 secs</a:t>
            </a:r>
          </a:p>
          <a:p>
            <a:pPr algn="ctr"/>
            <a:r>
              <a:rPr lang="en-GB" b="1" dirty="0" smtClean="0"/>
              <a:t>950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29</a:t>
            </a:fld>
            <a:endParaRPr lang="en-GB" dirty="0"/>
          </a:p>
        </p:txBody>
      </p:sp>
    </p:spTree>
    <p:extLst>
      <p:ext uri="{BB962C8B-B14F-4D97-AF65-F5344CB8AC3E}">
        <p14:creationId xmlns:p14="http://schemas.microsoft.com/office/powerpoint/2010/main" val="82138164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728" y="5895474"/>
            <a:ext cx="1043876" cy="646331"/>
          </a:xfrm>
          <a:prstGeom prst="rect">
            <a:avLst/>
          </a:prstGeom>
          <a:noFill/>
        </p:spPr>
        <p:txBody>
          <a:bodyPr wrap="none" rtlCol="0">
            <a:spAutoFit/>
          </a:bodyPr>
          <a:lstStyle/>
          <a:p>
            <a:pPr algn="ctr"/>
            <a:r>
              <a:rPr lang="en-GB" b="1" dirty="0" smtClean="0"/>
              <a:t>10.5 secs</a:t>
            </a:r>
          </a:p>
          <a:p>
            <a:pPr algn="ctr"/>
            <a:r>
              <a:rPr lang="en-GB" b="1" dirty="0" smtClean="0"/>
              <a:t>1050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a:t>
            </a:fld>
            <a:endParaRPr lang="en-GB" dirty="0"/>
          </a:p>
        </p:txBody>
      </p:sp>
    </p:spTree>
    <p:extLst>
      <p:ext uri="{BB962C8B-B14F-4D97-AF65-F5344CB8AC3E}">
        <p14:creationId xmlns:p14="http://schemas.microsoft.com/office/powerpoint/2010/main" val="3206823142"/>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38" y="5895474"/>
            <a:ext cx="926856" cy="646331"/>
          </a:xfrm>
          <a:prstGeom prst="rect">
            <a:avLst/>
          </a:prstGeom>
          <a:noFill/>
        </p:spPr>
        <p:txBody>
          <a:bodyPr wrap="none" rtlCol="0">
            <a:spAutoFit/>
          </a:bodyPr>
          <a:lstStyle/>
          <a:p>
            <a:pPr algn="ctr"/>
            <a:r>
              <a:rPr lang="en-GB" b="1" dirty="0" smtClean="0"/>
              <a:t>9.0 secs</a:t>
            </a:r>
          </a:p>
          <a:p>
            <a:pPr algn="ctr"/>
            <a:r>
              <a:rPr lang="en-GB" b="1" dirty="0"/>
              <a:t>9</a:t>
            </a:r>
            <a:r>
              <a:rPr lang="en-GB" b="1" dirty="0" smtClean="0"/>
              <a:t>00 m</a:t>
            </a:r>
            <a:endParaRPr lang="en-GB" b="1" dirty="0"/>
          </a:p>
        </p:txBody>
      </p:sp>
      <p:pic>
        <p:nvPicPr>
          <p:cNvPr id="5" name="Picture 4"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30</a:t>
            </a:fld>
            <a:endParaRPr lang="en-GB" dirty="0"/>
          </a:p>
        </p:txBody>
      </p:sp>
    </p:spTree>
    <p:extLst>
      <p:ext uri="{BB962C8B-B14F-4D97-AF65-F5344CB8AC3E}">
        <p14:creationId xmlns:p14="http://schemas.microsoft.com/office/powerpoint/2010/main" val="1118319992"/>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8.5 secs</a:t>
            </a:r>
          </a:p>
          <a:p>
            <a:pPr algn="ctr"/>
            <a:r>
              <a:rPr lang="en-GB" b="1" dirty="0" smtClean="0"/>
              <a:t>850 m</a:t>
            </a:r>
            <a:endParaRPr lang="en-GB" b="1"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31</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3560801808"/>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8.0 secs</a:t>
            </a:r>
          </a:p>
          <a:p>
            <a:pPr algn="ctr"/>
            <a:r>
              <a:rPr lang="en-GB" b="1" dirty="0"/>
              <a:t>8</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32</a:t>
            </a:fld>
            <a:endParaRPr lang="en-GB" dirty="0"/>
          </a:p>
        </p:txBody>
      </p:sp>
    </p:spTree>
    <p:extLst>
      <p:ext uri="{BB962C8B-B14F-4D97-AF65-F5344CB8AC3E}">
        <p14:creationId xmlns:p14="http://schemas.microsoft.com/office/powerpoint/2010/main" val="1785837979"/>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7.5 secs</a:t>
            </a:r>
          </a:p>
          <a:p>
            <a:pPr algn="ctr"/>
            <a:r>
              <a:rPr lang="en-GB" b="1" dirty="0" smtClean="0"/>
              <a:t>750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33</a:t>
            </a:fld>
            <a:endParaRPr lang="en-GB" dirty="0"/>
          </a:p>
        </p:txBody>
      </p:sp>
    </p:spTree>
    <p:extLst>
      <p:ext uri="{BB962C8B-B14F-4D97-AF65-F5344CB8AC3E}">
        <p14:creationId xmlns:p14="http://schemas.microsoft.com/office/powerpoint/2010/main" val="1263656244"/>
      </p:ext>
    </p:extLst>
  </p:cSld>
  <p:clrMapOvr>
    <a:masterClrMapping/>
  </p:clrMapOvr>
  <mc:AlternateContent xmlns:mc="http://schemas.openxmlformats.org/markup-compatibility/2006" xmlns:p14="http://schemas.microsoft.com/office/powerpoint/2010/main">
    <mc:Choice Requires="p14">
      <p:transition p14:dur="10" advTm="500"/>
    </mc:Choice>
    <mc:Fallback xmlns="">
      <p:transition advTm="5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7.0 secs</a:t>
            </a:r>
          </a:p>
          <a:p>
            <a:pPr algn="ctr"/>
            <a:r>
              <a:rPr lang="en-GB" b="1" dirty="0" smtClean="0"/>
              <a:t>700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34</a:t>
            </a:fld>
            <a:endParaRPr lang="en-GB" dirty="0"/>
          </a:p>
        </p:txBody>
      </p:sp>
    </p:spTree>
    <p:extLst>
      <p:ext uri="{BB962C8B-B14F-4D97-AF65-F5344CB8AC3E}">
        <p14:creationId xmlns:p14="http://schemas.microsoft.com/office/powerpoint/2010/main" val="322896712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6.5 secs</a:t>
            </a:r>
          </a:p>
          <a:p>
            <a:pPr algn="ctr"/>
            <a:r>
              <a:rPr lang="en-GB" b="1" dirty="0" smtClean="0"/>
              <a:t>650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35</a:t>
            </a:fld>
            <a:endParaRPr lang="en-GB" dirty="0"/>
          </a:p>
        </p:txBody>
      </p:sp>
    </p:spTree>
    <p:extLst>
      <p:ext uri="{BB962C8B-B14F-4D97-AF65-F5344CB8AC3E}">
        <p14:creationId xmlns:p14="http://schemas.microsoft.com/office/powerpoint/2010/main" val="284549391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6.0 secs</a:t>
            </a:r>
          </a:p>
          <a:p>
            <a:pPr algn="ctr"/>
            <a:r>
              <a:rPr lang="en-GB" b="1" dirty="0" smtClean="0"/>
              <a:t>600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36</a:t>
            </a:fld>
            <a:endParaRPr lang="en-GB" dirty="0"/>
          </a:p>
        </p:txBody>
      </p:sp>
    </p:spTree>
    <p:extLst>
      <p:ext uri="{BB962C8B-B14F-4D97-AF65-F5344CB8AC3E}">
        <p14:creationId xmlns:p14="http://schemas.microsoft.com/office/powerpoint/2010/main" val="197403265"/>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5.5 secs</a:t>
            </a:r>
          </a:p>
          <a:p>
            <a:pPr algn="ctr"/>
            <a:r>
              <a:rPr lang="en-GB" b="1" dirty="0" smtClean="0"/>
              <a:t>550 m</a:t>
            </a:r>
            <a:endParaRPr lang="en-GB" b="1"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37</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4115490141"/>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5.0 secs</a:t>
            </a:r>
          </a:p>
          <a:p>
            <a:pPr algn="ctr"/>
            <a:r>
              <a:rPr lang="en-GB" b="1" dirty="0" smtClean="0"/>
              <a:t>500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38</a:t>
            </a:fld>
            <a:endParaRPr lang="en-GB" dirty="0"/>
          </a:p>
        </p:txBody>
      </p:sp>
    </p:spTree>
    <p:extLst>
      <p:ext uri="{BB962C8B-B14F-4D97-AF65-F5344CB8AC3E}">
        <p14:creationId xmlns:p14="http://schemas.microsoft.com/office/powerpoint/2010/main" val="4246588056"/>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smtClean="0"/>
              <a:t>4.5 secs</a:t>
            </a:r>
          </a:p>
          <a:p>
            <a:pPr algn="ctr"/>
            <a:r>
              <a:rPr lang="en-GB" b="1" dirty="0" smtClean="0"/>
              <a:t>450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39</a:t>
            </a:fld>
            <a:endParaRPr lang="en-GB" dirty="0"/>
          </a:p>
        </p:txBody>
      </p:sp>
    </p:spTree>
    <p:extLst>
      <p:ext uri="{BB962C8B-B14F-4D97-AF65-F5344CB8AC3E}">
        <p14:creationId xmlns:p14="http://schemas.microsoft.com/office/powerpoint/2010/main" val="210958955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70" y="5895474"/>
            <a:ext cx="893193" cy="646331"/>
          </a:xfrm>
          <a:prstGeom prst="rect">
            <a:avLst/>
          </a:prstGeom>
          <a:noFill/>
        </p:spPr>
        <p:txBody>
          <a:bodyPr wrap="none" rtlCol="0">
            <a:spAutoFit/>
          </a:bodyPr>
          <a:lstStyle/>
          <a:p>
            <a:pPr algn="ctr"/>
            <a:r>
              <a:rPr lang="en-GB" b="1" dirty="0" smtClean="0"/>
              <a:t>10 secs</a:t>
            </a:r>
          </a:p>
          <a:p>
            <a:pPr algn="ctr"/>
            <a:r>
              <a:rPr lang="en-GB" b="1" dirty="0" smtClean="0"/>
              <a:t>1000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a:t>
            </a:fld>
            <a:endParaRPr lang="en-GB" dirty="0"/>
          </a:p>
        </p:txBody>
      </p:sp>
    </p:spTree>
    <p:extLst>
      <p:ext uri="{BB962C8B-B14F-4D97-AF65-F5344CB8AC3E}">
        <p14:creationId xmlns:p14="http://schemas.microsoft.com/office/powerpoint/2010/main" val="3077108046"/>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4.0 secs</a:t>
            </a:r>
          </a:p>
          <a:p>
            <a:pPr algn="ctr"/>
            <a:r>
              <a:rPr lang="en-GB" b="1" dirty="0"/>
              <a:t>4</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40</a:t>
            </a:fld>
            <a:endParaRPr lang="en-GB" dirty="0"/>
          </a:p>
        </p:txBody>
      </p:sp>
    </p:spTree>
    <p:extLst>
      <p:ext uri="{BB962C8B-B14F-4D97-AF65-F5344CB8AC3E}">
        <p14:creationId xmlns:p14="http://schemas.microsoft.com/office/powerpoint/2010/main" val="46989764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4126"/>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3.5 secs</a:t>
            </a:r>
          </a:p>
          <a:p>
            <a:pPr algn="ctr"/>
            <a:r>
              <a:rPr lang="en-GB" b="1" dirty="0" smtClean="0"/>
              <a:t>350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41</a:t>
            </a:fld>
            <a:endParaRPr lang="en-GB" dirty="0"/>
          </a:p>
        </p:txBody>
      </p:sp>
    </p:spTree>
    <p:extLst>
      <p:ext uri="{BB962C8B-B14F-4D97-AF65-F5344CB8AC3E}">
        <p14:creationId xmlns:p14="http://schemas.microsoft.com/office/powerpoint/2010/main" val="329945439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1745"/>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3.0 secs</a:t>
            </a:r>
          </a:p>
          <a:p>
            <a:pPr algn="ctr"/>
            <a:r>
              <a:rPr lang="en-GB" b="1" dirty="0"/>
              <a:t>3</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42</a:t>
            </a:fld>
            <a:endParaRPr lang="en-GB" dirty="0"/>
          </a:p>
        </p:txBody>
      </p:sp>
    </p:spTree>
    <p:extLst>
      <p:ext uri="{BB962C8B-B14F-4D97-AF65-F5344CB8AC3E}">
        <p14:creationId xmlns:p14="http://schemas.microsoft.com/office/powerpoint/2010/main" val="3036785771"/>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2.5 secs</a:t>
            </a:r>
          </a:p>
          <a:p>
            <a:pPr algn="ctr"/>
            <a:r>
              <a:rPr lang="en-GB" b="1" dirty="0" smtClean="0"/>
              <a:t>250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43</a:t>
            </a:fld>
            <a:endParaRPr lang="en-GB" dirty="0"/>
          </a:p>
        </p:txBody>
      </p:sp>
    </p:spTree>
    <p:extLst>
      <p:ext uri="{BB962C8B-B14F-4D97-AF65-F5344CB8AC3E}">
        <p14:creationId xmlns:p14="http://schemas.microsoft.com/office/powerpoint/2010/main" val="1134116865"/>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9130" y="2852936"/>
            <a:ext cx="20955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626" y="2834127"/>
            <a:ext cx="258760" cy="83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a:t>2</a:t>
            </a:r>
            <a:r>
              <a:rPr lang="en-GB" b="1" dirty="0" smtClean="0"/>
              <a:t>.0 secs</a:t>
            </a:r>
          </a:p>
          <a:p>
            <a:pPr algn="ctr"/>
            <a:r>
              <a:rPr lang="en-GB" b="1" dirty="0"/>
              <a:t>2</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44</a:t>
            </a:fld>
            <a:endParaRPr lang="en-GB" dirty="0"/>
          </a:p>
        </p:txBody>
      </p:sp>
    </p:spTree>
    <p:extLst>
      <p:ext uri="{BB962C8B-B14F-4D97-AF65-F5344CB8AC3E}">
        <p14:creationId xmlns:p14="http://schemas.microsoft.com/office/powerpoint/2010/main" val="118235760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930" y="2852936"/>
            <a:ext cx="3581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145" y="2806830"/>
            <a:ext cx="490517" cy="15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7" y="5895474"/>
            <a:ext cx="926857" cy="646331"/>
          </a:xfrm>
          <a:prstGeom prst="rect">
            <a:avLst/>
          </a:prstGeom>
          <a:noFill/>
        </p:spPr>
        <p:txBody>
          <a:bodyPr wrap="none" rtlCol="0">
            <a:spAutoFit/>
          </a:bodyPr>
          <a:lstStyle/>
          <a:p>
            <a:pPr algn="ctr"/>
            <a:r>
              <a:rPr lang="en-GB" b="1" dirty="0" smtClean="0"/>
              <a:t>1.5 secs</a:t>
            </a:r>
          </a:p>
          <a:p>
            <a:pPr algn="ctr"/>
            <a:r>
              <a:rPr lang="en-GB" b="1" dirty="0" smtClean="0"/>
              <a:t>150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45</a:t>
            </a:fld>
            <a:endParaRPr lang="en-GB" dirty="0"/>
          </a:p>
        </p:txBody>
      </p:sp>
    </p:spTree>
    <p:extLst>
      <p:ext uri="{BB962C8B-B14F-4D97-AF65-F5344CB8AC3E}">
        <p14:creationId xmlns:p14="http://schemas.microsoft.com/office/powerpoint/2010/main" val="573750060"/>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3948" y="2796238"/>
            <a:ext cx="93610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241" y="2718118"/>
            <a:ext cx="1104941" cy="354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1.0 secs</a:t>
            </a:r>
          </a:p>
          <a:p>
            <a:pPr algn="ctr"/>
            <a:r>
              <a:rPr lang="en-GB" b="1" dirty="0" smtClean="0"/>
              <a:t>100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46</a:t>
            </a:fld>
            <a:endParaRPr lang="en-GB" dirty="0"/>
          </a:p>
        </p:txBody>
      </p:sp>
    </p:spTree>
    <p:extLst>
      <p:ext uri="{BB962C8B-B14F-4D97-AF65-F5344CB8AC3E}">
        <p14:creationId xmlns:p14="http://schemas.microsoft.com/office/powerpoint/2010/main" val="994835758"/>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2746818"/>
            <a:ext cx="50405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 My docs\2017\2017-05-06 MCASD Shawbury\cess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065" y="2341169"/>
            <a:ext cx="5673795" cy="1820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5642" y="5895474"/>
            <a:ext cx="922047" cy="646331"/>
          </a:xfrm>
          <a:prstGeom prst="rect">
            <a:avLst/>
          </a:prstGeom>
          <a:noFill/>
        </p:spPr>
        <p:txBody>
          <a:bodyPr wrap="none" rtlCol="0">
            <a:spAutoFit/>
          </a:bodyPr>
          <a:lstStyle/>
          <a:p>
            <a:pPr algn="ctr"/>
            <a:r>
              <a:rPr lang="en-GB" b="1" dirty="0" smtClean="0"/>
              <a:t>0.5 secs</a:t>
            </a:r>
          </a:p>
          <a:p>
            <a:pPr algn="ctr"/>
            <a:r>
              <a:rPr lang="en-GB" b="1" dirty="0" smtClean="0"/>
              <a:t>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47</a:t>
            </a:fld>
            <a:endParaRPr lang="en-GB" dirty="0"/>
          </a:p>
        </p:txBody>
      </p:sp>
    </p:spTree>
    <p:extLst>
      <p:ext uri="{BB962C8B-B14F-4D97-AF65-F5344CB8AC3E}">
        <p14:creationId xmlns:p14="http://schemas.microsoft.com/office/powerpoint/2010/main" val="1983104695"/>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99117"/>
            <a:ext cx="9144000" cy="2177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 My docs\2017\2017-05-06 MCASD Shawbury\cessn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0001" y="-4165380"/>
            <a:ext cx="45824002" cy="147066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2" name="Explosion 1 1"/>
          <p:cNvSpPr/>
          <p:nvPr/>
        </p:nvSpPr>
        <p:spPr>
          <a:xfrm>
            <a:off x="0" y="0"/>
            <a:ext cx="9144000" cy="6808407"/>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414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Encounter video</a:t>
            </a:r>
          </a:p>
        </p:txBody>
      </p:sp>
      <p:sp>
        <p:nvSpPr>
          <p:cNvPr id="3" name="Content Placeholder 2"/>
          <p:cNvSpPr>
            <a:spLocks noGrp="1"/>
          </p:cNvSpPr>
          <p:nvPr>
            <p:ph idx="1"/>
          </p:nvPr>
        </p:nvSpPr>
        <p:spPr>
          <a:xfrm>
            <a:off x="457200" y="1600200"/>
            <a:ext cx="7977116" cy="4525963"/>
          </a:xfrm>
        </p:spPr>
        <p:txBody>
          <a:bodyPr>
            <a:noAutofit/>
          </a:bodyPr>
          <a:lstStyle/>
          <a:p>
            <a:pPr marL="0" lvl="1" indent="0">
              <a:buNone/>
            </a:pPr>
            <a:r>
              <a:rPr lang="en-GB" sz="3200" b="1" dirty="0" smtClean="0">
                <a:hlinkClick r:id="rId3" action="ppaction://hlinkfile"/>
              </a:rPr>
              <a:t>Encounter.</a:t>
            </a:r>
            <a:r>
              <a:rPr lang="en-GB" dirty="0"/>
              <a:t/>
            </a:r>
            <a:br>
              <a:rPr lang="en-GB" dirty="0"/>
            </a:br>
            <a:r>
              <a:rPr lang="en-GB" sz="3200" dirty="0" smtClean="0"/>
              <a:t>About </a:t>
            </a:r>
            <a:r>
              <a:rPr lang="en-GB" sz="3200" dirty="0"/>
              <a:t>5 seconds after video start, aircraft </a:t>
            </a:r>
            <a:r>
              <a:rPr lang="en-GB" sz="3200" dirty="0" smtClean="0"/>
              <a:t>appears in </a:t>
            </a:r>
            <a:r>
              <a:rPr lang="en-GB" sz="3200" dirty="0"/>
              <a:t>the middle of screen (just above the mark on glare shield) and crosses centre to upper </a:t>
            </a:r>
            <a:r>
              <a:rPr lang="en-GB" sz="3200" dirty="0" smtClean="0"/>
              <a:t>left</a:t>
            </a:r>
          </a:p>
          <a:p>
            <a:pPr marL="0" lvl="1" indent="0">
              <a:buNone/>
            </a:pPr>
            <a:endParaRPr lang="en-GB" sz="3200" dirty="0"/>
          </a:p>
          <a:p>
            <a:pPr marL="0" lvl="1" indent="0">
              <a:spcBef>
                <a:spcPct val="0"/>
              </a:spcBef>
              <a:buNone/>
            </a:pPr>
            <a:r>
              <a:rPr lang="en-GB" sz="3200" b="1" dirty="0">
                <a:solidFill>
                  <a:schemeClr val="tx2"/>
                </a:solidFill>
                <a:latin typeface="Calibri"/>
                <a:ea typeface="+mj-ea"/>
                <a:cs typeface="Calibri"/>
              </a:rPr>
              <a:t>How close was it?</a:t>
            </a:r>
          </a:p>
          <a:p>
            <a:pPr>
              <a:spcBef>
                <a:spcPct val="0"/>
              </a:spcBef>
            </a:pPr>
            <a:r>
              <a:rPr lang="en-GB" sz="3200" b="1" dirty="0" smtClean="0">
                <a:solidFill>
                  <a:schemeClr val="tx2"/>
                </a:solidFill>
                <a:ea typeface="+mj-ea"/>
              </a:rPr>
              <a:t>CPA</a:t>
            </a:r>
            <a:r>
              <a:rPr lang="en-GB" sz="3200" b="1" dirty="0">
                <a:solidFill>
                  <a:schemeClr val="tx2"/>
                </a:solidFill>
                <a:ea typeface="+mj-ea"/>
              </a:rPr>
              <a:t>: 150m.  Relative height: 350ft above</a:t>
            </a:r>
          </a:p>
          <a:p>
            <a:pPr marL="0" indent="0">
              <a:spcBef>
                <a:spcPct val="0"/>
              </a:spcBef>
            </a:pPr>
            <a:endParaRPr lang="en-GB" sz="3200" b="1" dirty="0">
              <a:solidFill>
                <a:schemeClr val="tx2"/>
              </a:solidFill>
              <a:ea typeface="+mj-ea"/>
            </a:endParaRPr>
          </a:p>
        </p:txBody>
      </p:sp>
      <p:sp>
        <p:nvSpPr>
          <p:cNvPr id="4" name="Slide Number Placeholder 3"/>
          <p:cNvSpPr>
            <a:spLocks noGrp="1"/>
          </p:cNvSpPr>
          <p:nvPr>
            <p:ph type="sldNum" sz="quarter" idx="4294967295"/>
          </p:nvPr>
        </p:nvSpPr>
        <p:spPr>
          <a:xfrm>
            <a:off x="8172400" y="6356350"/>
            <a:ext cx="514400" cy="365125"/>
          </a:xfrm>
          <a:prstGeom prst="rect">
            <a:avLst/>
          </a:prstGeom>
        </p:spPr>
        <p:txBody>
          <a:bodyPr/>
          <a:lstStyle/>
          <a:p>
            <a:fld id="{04D08904-88F9-4AC9-96CE-768B2D173483}" type="slidenum">
              <a:rPr lang="en-GB" smtClean="0"/>
              <a:t>49</a:t>
            </a:fld>
            <a:endParaRPr lang="en-GB"/>
          </a:p>
        </p:txBody>
      </p:sp>
    </p:spTree>
    <p:extLst>
      <p:ext uri="{BB962C8B-B14F-4D97-AF65-F5344CB8AC3E}">
        <p14:creationId xmlns:p14="http://schemas.microsoft.com/office/powerpoint/2010/main" val="3700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9.5 secs</a:t>
            </a:r>
          </a:p>
          <a:p>
            <a:pPr algn="ctr"/>
            <a:r>
              <a:rPr lang="en-GB" b="1" dirty="0" smtClean="0"/>
              <a:t>950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5</a:t>
            </a:fld>
            <a:endParaRPr lang="en-GB" dirty="0"/>
          </a:p>
        </p:txBody>
      </p:sp>
    </p:spTree>
    <p:extLst>
      <p:ext uri="{BB962C8B-B14F-4D97-AF65-F5344CB8AC3E}">
        <p14:creationId xmlns:p14="http://schemas.microsoft.com/office/powerpoint/2010/main" val="2754810034"/>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1220221" y="6494321"/>
            <a:ext cx="1800936" cy="246221"/>
          </a:xfrm>
        </p:spPr>
        <p:txBody>
          <a:bodyPr/>
          <a:lstStyle/>
          <a:p>
            <a:r>
              <a:rPr lang="en-GB" sz="800" dirty="0"/>
              <a:t>© Project EVA Partnership 2016</a:t>
            </a:r>
          </a:p>
          <a:p>
            <a:r>
              <a:rPr lang="en-GB" sz="800" dirty="0"/>
              <a:t>NATS, AOPA UK, Trig, f.u.n.k.e. Avionics</a:t>
            </a:r>
          </a:p>
        </p:txBody>
      </p:sp>
      <p:pic>
        <p:nvPicPr>
          <p:cNvPr id="8" name="Picture 2" descr="J:\NERL\Eng\A&amp;I\R&amp;D\CNS-ATM Research\Internal Projects\Surveillance\Lightweight Transponders\Flight trials\Surveillance_data\20160430 EVA Microlights LOS\IMG_7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0"/>
            <a:ext cx="9324527" cy="68710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36950" y="78241"/>
            <a:ext cx="5250348" cy="805349"/>
          </a:xfrm>
          <a:prstGeom prst="rect">
            <a:avLst/>
          </a:prstGeom>
          <a:solidFill>
            <a:srgbClr val="FFFFFF">
              <a:alpha val="51765"/>
            </a:srgbClr>
          </a:solidFill>
        </p:spPr>
        <p:txBody>
          <a:bodyPr wrap="none">
            <a:spAutoFit/>
          </a:bodyPr>
          <a:lstStyle/>
          <a:p>
            <a:pPr lvl="1" algn="r">
              <a:lnSpc>
                <a:spcPct val="95000"/>
              </a:lnSpc>
              <a:spcBef>
                <a:spcPts val="950"/>
              </a:spcBef>
              <a:buSzPct val="120000"/>
              <a:defRPr/>
            </a:pPr>
            <a:r>
              <a:rPr lang="en-GB" altLang="en-US" sz="2000" dirty="0">
                <a:solidFill>
                  <a:srgbClr val="C00000"/>
                </a:solidFill>
              </a:rPr>
              <a:t>Limitation of See &amp; Avoid? </a:t>
            </a:r>
          </a:p>
          <a:p>
            <a:pPr lvl="1" algn="r">
              <a:lnSpc>
                <a:spcPct val="95000"/>
              </a:lnSpc>
              <a:spcBef>
                <a:spcPts val="950"/>
              </a:spcBef>
              <a:buSzPct val="120000"/>
              <a:defRPr/>
            </a:pPr>
            <a:r>
              <a:rPr lang="en-GB" altLang="en-US" sz="2000" dirty="0" smtClean="0">
                <a:solidFill>
                  <a:srgbClr val="C00000"/>
                </a:solidFill>
              </a:rPr>
              <a:t>Another </a:t>
            </a:r>
            <a:r>
              <a:rPr lang="en-GB" altLang="en-US" sz="2000" dirty="0" err="1">
                <a:solidFill>
                  <a:srgbClr val="C00000"/>
                </a:solidFill>
              </a:rPr>
              <a:t>QuikR</a:t>
            </a:r>
            <a:r>
              <a:rPr lang="en-GB" altLang="en-US" sz="2000" dirty="0">
                <a:solidFill>
                  <a:srgbClr val="C00000"/>
                </a:solidFill>
              </a:rPr>
              <a:t> Microlight is 0.66 NM away…</a:t>
            </a:r>
          </a:p>
        </p:txBody>
      </p:sp>
      <p:grpSp>
        <p:nvGrpSpPr>
          <p:cNvPr id="11" name="Group 10"/>
          <p:cNvGrpSpPr/>
          <p:nvPr/>
        </p:nvGrpSpPr>
        <p:grpSpPr>
          <a:xfrm>
            <a:off x="-180528" y="44624"/>
            <a:ext cx="9324528" cy="6871052"/>
            <a:chOff x="323528" y="260648"/>
            <a:chExt cx="8568952" cy="6426714"/>
          </a:xfrm>
        </p:grpSpPr>
        <p:pic>
          <p:nvPicPr>
            <p:cNvPr id="12" name="Picture 2" descr="J:\NERL\Eng\A&amp;I\R&amp;D\CNS-ATM Research\Internal Projects\Surveillance\Lightweight Transponders\Flight trials\Surveillance_data\20160430 EVA Microlights LOS\IMG_7034b_T10.27.28_D0.66N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8568952" cy="64267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230" y="476672"/>
              <a:ext cx="403225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41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chemeClr val="tx2"/>
                </a:solidFill>
                <a:latin typeface="Calibri"/>
                <a:cs typeface="Calibri"/>
              </a:rPr>
              <a:t>Easier example</a:t>
            </a:r>
          </a:p>
        </p:txBody>
      </p:sp>
      <p:pic>
        <p:nvPicPr>
          <p:cNvPr id="2051" name="Picture 3" descr="C:\! My docs\2015\2015-10-31 EVA Sywell\2015-10-31 Sywell photos\P1030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784" y="1271364"/>
            <a:ext cx="6045200" cy="45339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236296" y="4869160"/>
            <a:ext cx="432048"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C:\! My docs\2015\2015-10-31 EVA Sywell\2015-10-31 Sywell photos\P1030369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276872"/>
            <a:ext cx="4478834" cy="2645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 My docs\2015\2015-10-31 EVA Sywell\2015-10-31 Sywell photos\P103037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748058"/>
            <a:ext cx="4608512" cy="35805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43" y="5934419"/>
            <a:ext cx="8985986" cy="584775"/>
          </a:xfrm>
          <a:prstGeom prst="rect">
            <a:avLst/>
          </a:prstGeom>
          <a:noFill/>
        </p:spPr>
        <p:txBody>
          <a:bodyPr wrap="none" rtlCol="0">
            <a:spAutoFit/>
          </a:bodyPr>
          <a:lstStyle/>
          <a:p>
            <a:pPr algn="ctr" defTabSz="914400">
              <a:spcBef>
                <a:spcPct val="0"/>
              </a:spcBef>
            </a:pPr>
            <a:r>
              <a:rPr lang="en-GB" sz="3200" b="1" i="1" dirty="0">
                <a:solidFill>
                  <a:schemeClr val="tx2"/>
                </a:solidFill>
                <a:latin typeface="Calibri"/>
                <a:ea typeface="+mj-ea"/>
                <a:cs typeface="Calibri"/>
              </a:rPr>
              <a:t>E</a:t>
            </a:r>
            <a:r>
              <a:rPr lang="en-GB" sz="3200" b="1" i="1" dirty="0" smtClean="0">
                <a:solidFill>
                  <a:schemeClr val="tx2"/>
                </a:solidFill>
                <a:latin typeface="Calibri"/>
                <a:ea typeface="+mj-ea"/>
                <a:cs typeface="Calibri"/>
              </a:rPr>
              <a:t>ven </a:t>
            </a:r>
            <a:r>
              <a:rPr lang="en-GB" sz="3200" b="1" i="1" dirty="0">
                <a:solidFill>
                  <a:schemeClr val="tx2"/>
                </a:solidFill>
                <a:latin typeface="Calibri"/>
                <a:ea typeface="+mj-ea"/>
                <a:cs typeface="Calibri"/>
              </a:rPr>
              <a:t>easier </a:t>
            </a:r>
            <a:r>
              <a:rPr lang="en-GB" sz="3200" b="1" i="1" dirty="0" smtClean="0">
                <a:solidFill>
                  <a:schemeClr val="tx2"/>
                </a:solidFill>
                <a:latin typeface="Calibri"/>
                <a:ea typeface="+mj-ea"/>
                <a:cs typeface="Calibri"/>
              </a:rPr>
              <a:t>using </a:t>
            </a:r>
            <a:r>
              <a:rPr lang="en-GB" sz="3200" b="1" i="1" dirty="0">
                <a:solidFill>
                  <a:schemeClr val="tx2"/>
                </a:solidFill>
                <a:latin typeface="Calibri"/>
                <a:ea typeface="+mj-ea"/>
                <a:cs typeface="Calibri"/>
              </a:rPr>
              <a:t>Electronic Conspicuity equipment </a:t>
            </a:r>
          </a:p>
        </p:txBody>
      </p:sp>
    </p:spTree>
    <p:extLst>
      <p:ext uri="{BB962C8B-B14F-4D97-AF65-F5344CB8AC3E}">
        <p14:creationId xmlns:p14="http://schemas.microsoft.com/office/powerpoint/2010/main" val="1401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p:txBody>
          <a:bodyPr/>
          <a:lstStyle/>
          <a:p>
            <a:r>
              <a:rPr lang="en-GB" dirty="0" smtClean="0"/>
              <a:t>Electronic Conspicuity is about </a:t>
            </a:r>
            <a:br>
              <a:rPr lang="en-GB" dirty="0" smtClean="0"/>
            </a:br>
            <a:r>
              <a:rPr lang="en-GB" dirty="0" smtClean="0"/>
              <a:t>seeing and BEING SEEN</a:t>
            </a:r>
            <a:endParaRPr lang="en-GB" dirty="0"/>
          </a:p>
        </p:txBody>
      </p:sp>
      <p:sp>
        <p:nvSpPr>
          <p:cNvPr id="3" name="Content Placeholder 2">
            <a:extLst>
              <a:ext uri="{FF2B5EF4-FFF2-40B4-BE49-F238E27FC236}">
                <a16:creationId xmlns="" xmlns:a16="http://schemas.microsoft.com/office/drawing/2014/main" id="{C5BB74FC-9D07-43AE-BD43-64966740C8F0}"/>
              </a:ext>
            </a:extLst>
          </p:cNvPr>
          <p:cNvSpPr>
            <a:spLocks noGrp="1"/>
          </p:cNvSpPr>
          <p:nvPr>
            <p:ph idx="1"/>
          </p:nvPr>
        </p:nvSpPr>
        <p:spPr/>
        <p:txBody>
          <a:bodyPr/>
          <a:lstStyle/>
          <a:p>
            <a:endParaRPr lang="en-GB" sz="3200" dirty="0" smtClean="0"/>
          </a:p>
          <a:p>
            <a:endParaRPr lang="en-GB" sz="3200" dirty="0"/>
          </a:p>
          <a:p>
            <a:pPr algn="ctr"/>
            <a:r>
              <a:rPr lang="en-GB" sz="3200" dirty="0" smtClean="0"/>
              <a:t>“See and Avoid” becomes …</a:t>
            </a:r>
          </a:p>
          <a:p>
            <a:pPr algn="ctr"/>
            <a:r>
              <a:rPr lang="en-GB" sz="3200" dirty="0" smtClean="0"/>
              <a:t>“See, </a:t>
            </a:r>
            <a:r>
              <a:rPr lang="en-GB" sz="3200" b="1" i="1" dirty="0">
                <a:solidFill>
                  <a:schemeClr val="tx2"/>
                </a:solidFill>
                <a:ea typeface="+mj-ea"/>
              </a:rPr>
              <a:t>BE SEEN </a:t>
            </a:r>
            <a:r>
              <a:rPr lang="en-GB" sz="3200" dirty="0" smtClean="0"/>
              <a:t>and avoid” …</a:t>
            </a:r>
          </a:p>
          <a:p>
            <a:pPr algn="ctr"/>
            <a:r>
              <a:rPr lang="en-GB" sz="3200" dirty="0" smtClean="0"/>
              <a:t> … to mitigate Mid Air Collision risk</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52</a:t>
            </a:fld>
            <a:endParaRPr lang="en-GB" dirty="0"/>
          </a:p>
        </p:txBody>
      </p:sp>
    </p:spTree>
    <p:extLst>
      <p:ext uri="{BB962C8B-B14F-4D97-AF65-F5344CB8AC3E}">
        <p14:creationId xmlns:p14="http://schemas.microsoft.com/office/powerpoint/2010/main" val="37730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Mid Air Collision risk in context</a:t>
            </a:r>
          </a:p>
        </p:txBody>
      </p:sp>
      <p:sp>
        <p:nvSpPr>
          <p:cNvPr id="3" name="Content Placeholder 2"/>
          <p:cNvSpPr>
            <a:spLocks noGrp="1"/>
          </p:cNvSpPr>
          <p:nvPr>
            <p:ph idx="1"/>
          </p:nvPr>
        </p:nvSpPr>
        <p:spPr>
          <a:xfrm>
            <a:off x="457199" y="1299944"/>
            <a:ext cx="8008883" cy="4525963"/>
          </a:xfrm>
        </p:spPr>
        <p:txBody>
          <a:bodyPr>
            <a:normAutofit fontScale="92500" lnSpcReduction="10000"/>
          </a:bodyPr>
          <a:lstStyle/>
          <a:p>
            <a:r>
              <a:rPr lang="en-GB" sz="3200" dirty="0" smtClean="0"/>
              <a:t>Mid Air Collision is </a:t>
            </a:r>
            <a:r>
              <a:rPr lang="en-GB" sz="3200" b="1" i="1" dirty="0">
                <a:solidFill>
                  <a:schemeClr val="tx2"/>
                </a:solidFill>
                <a:ea typeface="+mj-ea"/>
              </a:rPr>
              <a:t>4th for fatal accidents </a:t>
            </a:r>
            <a:r>
              <a:rPr lang="en-GB" sz="3200" dirty="0" smtClean="0"/>
              <a:t>in EASA NCO (aeroplanes) Safety </a:t>
            </a:r>
            <a:r>
              <a:rPr lang="en-GB" sz="3200" dirty="0"/>
              <a:t>R</a:t>
            </a:r>
            <a:r>
              <a:rPr lang="en-GB" sz="3200" dirty="0" smtClean="0"/>
              <a:t>isk </a:t>
            </a:r>
            <a:r>
              <a:rPr lang="en-GB" sz="3200" dirty="0"/>
              <a:t>P</a:t>
            </a:r>
            <a:r>
              <a:rPr lang="en-GB" sz="3200" dirty="0" smtClean="0"/>
              <a:t>ortfolio (EASA Annual Safety Review 2016)</a:t>
            </a:r>
          </a:p>
          <a:p>
            <a:endParaRPr lang="en-GB" sz="3200" dirty="0" smtClean="0"/>
          </a:p>
          <a:p>
            <a:r>
              <a:rPr lang="en-GB" sz="3200" dirty="0" smtClean="0"/>
              <a:t>For MAC, the pilot has no control of the </a:t>
            </a:r>
            <a:br>
              <a:rPr lang="en-GB" sz="3200" dirty="0" smtClean="0"/>
            </a:br>
            <a:r>
              <a:rPr lang="en-GB" sz="3200" b="1" i="1" dirty="0">
                <a:solidFill>
                  <a:schemeClr val="tx2"/>
                </a:solidFill>
                <a:ea typeface="+mj-ea"/>
              </a:rPr>
              <a:t>most significant factor: the other </a:t>
            </a:r>
            <a:r>
              <a:rPr lang="en-GB" sz="3200" b="1" i="1" dirty="0" err="1" smtClean="0">
                <a:solidFill>
                  <a:schemeClr val="tx2"/>
                </a:solidFill>
                <a:ea typeface="+mj-ea"/>
              </a:rPr>
              <a:t>aircraft+pilot</a:t>
            </a:r>
            <a:endParaRPr lang="en-GB" sz="3200" b="1" i="1" dirty="0">
              <a:solidFill>
                <a:schemeClr val="tx2"/>
              </a:solidFill>
              <a:ea typeface="+mj-ea"/>
            </a:endParaRPr>
          </a:p>
          <a:p>
            <a:endParaRPr lang="en-GB" sz="3200" dirty="0" smtClean="0"/>
          </a:p>
          <a:p>
            <a:r>
              <a:rPr lang="en-GB" sz="3200" dirty="0" smtClean="0"/>
              <a:t>Key mitigation: </a:t>
            </a:r>
            <a:r>
              <a:rPr lang="en-GB" sz="3200" b="1" i="1" dirty="0" smtClean="0">
                <a:solidFill>
                  <a:schemeClr val="tx2"/>
                </a:solidFill>
                <a:ea typeface="+mj-ea"/>
              </a:rPr>
              <a:t>help the </a:t>
            </a:r>
            <a:r>
              <a:rPr lang="en-GB" sz="3200" b="1" i="1" dirty="0">
                <a:solidFill>
                  <a:schemeClr val="tx2"/>
                </a:solidFill>
                <a:ea typeface="+mj-ea"/>
              </a:rPr>
              <a:t>other </a:t>
            </a:r>
            <a:r>
              <a:rPr lang="en-GB" sz="3200" b="1" i="1" dirty="0" smtClean="0">
                <a:solidFill>
                  <a:schemeClr val="tx2"/>
                </a:solidFill>
                <a:ea typeface="+mj-ea"/>
              </a:rPr>
              <a:t>pilot see you</a:t>
            </a:r>
          </a:p>
          <a:p>
            <a:r>
              <a:rPr lang="en-GB" sz="3200" b="1" i="1" dirty="0" smtClean="0">
                <a:solidFill>
                  <a:schemeClr val="tx2"/>
                </a:solidFill>
                <a:ea typeface="+mj-ea"/>
              </a:rPr>
              <a:t>by carrying Electronic </a:t>
            </a:r>
            <a:r>
              <a:rPr lang="en-GB" sz="3200" b="1" i="1" dirty="0">
                <a:solidFill>
                  <a:schemeClr val="tx2"/>
                </a:solidFill>
                <a:ea typeface="+mj-ea"/>
              </a:rPr>
              <a:t>C</a:t>
            </a:r>
            <a:r>
              <a:rPr lang="en-GB" sz="3200" b="1" i="1" dirty="0" smtClean="0">
                <a:solidFill>
                  <a:schemeClr val="tx2"/>
                </a:solidFill>
                <a:ea typeface="+mj-ea"/>
              </a:rPr>
              <a:t>onspicuity equipment.</a:t>
            </a:r>
            <a:endParaRPr lang="en-GB" sz="3200" b="1" i="1" dirty="0">
              <a:solidFill>
                <a:schemeClr val="tx2"/>
              </a:solidFill>
              <a:ea typeface="+mj-ea"/>
            </a:endParaRPr>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67101"/>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1485216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07FE137-0C1A-4C05-8B34-1D89C94DB814}" type="slidenum">
              <a:rPr lang="en-GB" smtClean="0"/>
              <a:pPr/>
              <a:t>54</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7" name="Rectangle 6"/>
          <p:cNvSpPr/>
          <p:nvPr/>
        </p:nvSpPr>
        <p:spPr>
          <a:xfrm>
            <a:off x="0" y="0"/>
            <a:ext cx="9253182" cy="6817057"/>
          </a:xfrm>
          <a:prstGeom prst="rect">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64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p:txBody>
          <a:bodyPr/>
          <a:lstStyle/>
          <a:p>
            <a:r>
              <a:rPr lang="en-GB" dirty="0" smtClean="0"/>
              <a:t>ADS-B developments for GA</a:t>
            </a:r>
            <a:endParaRPr lang="en-GB" dirty="0"/>
          </a:p>
        </p:txBody>
      </p:sp>
      <p:sp>
        <p:nvSpPr>
          <p:cNvPr id="3" name="Content Placeholder 2">
            <a:extLst>
              <a:ext uri="{FF2B5EF4-FFF2-40B4-BE49-F238E27FC236}">
                <a16:creationId xmlns="" xmlns:a16="http://schemas.microsoft.com/office/drawing/2014/main" id="{C5BB74FC-9D07-43AE-BD43-64966740C8F0}"/>
              </a:ext>
            </a:extLst>
          </p:cNvPr>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GB" sz="3200" dirty="0"/>
              <a:t>European </a:t>
            </a:r>
            <a:r>
              <a:rPr lang="en-GB" sz="3200" dirty="0" smtClean="0"/>
              <a:t>and world-wide developments</a:t>
            </a:r>
            <a:endParaRPr lang="en-GB" sz="3200" dirty="0"/>
          </a:p>
          <a:p>
            <a:pPr marL="285750" indent="-285750">
              <a:buFont typeface="Arial" panose="020B0604020202020204" pitchFamily="34" charset="0"/>
              <a:buChar char="•"/>
            </a:pPr>
            <a:r>
              <a:rPr lang="en-GB" sz="3200" dirty="0" smtClean="0"/>
              <a:t>UK initiatives</a:t>
            </a:r>
          </a:p>
          <a:p>
            <a:pPr marL="1028700" lvl="1">
              <a:buFont typeface="Arial" panose="020B0604020202020204" pitchFamily="34" charset="0"/>
              <a:buChar char="•"/>
            </a:pPr>
            <a:r>
              <a:rPr lang="en-GB" sz="3200" dirty="0" smtClean="0"/>
              <a:t>LPAT</a:t>
            </a:r>
          </a:p>
          <a:p>
            <a:pPr marL="1028700" lvl="1">
              <a:buFont typeface="Arial" panose="020B0604020202020204" pitchFamily="34" charset="0"/>
              <a:buChar char="•"/>
            </a:pPr>
            <a:r>
              <a:rPr lang="en-GB" sz="3200" dirty="0" smtClean="0"/>
              <a:t>EVA</a:t>
            </a:r>
          </a:p>
          <a:p>
            <a:pPr marL="1028700" lvl="1">
              <a:buFont typeface="Arial" panose="020B0604020202020204" pitchFamily="34" charset="0"/>
              <a:buChar char="•"/>
            </a:pPr>
            <a:r>
              <a:rPr lang="en-GB" sz="3200" dirty="0" smtClean="0"/>
              <a:t>ECWG and CAP1391</a:t>
            </a:r>
            <a:endParaRPr lang="en-GB" sz="3200" dirty="0"/>
          </a:p>
          <a:p>
            <a:pPr marL="285750" indent="-285750">
              <a:buFont typeface="Arial" panose="020B0604020202020204" pitchFamily="34" charset="0"/>
              <a:buChar char="•"/>
            </a:pPr>
            <a:r>
              <a:rPr lang="en-GB" sz="3200" dirty="0" smtClean="0"/>
              <a:t>GA </a:t>
            </a:r>
            <a:r>
              <a:rPr lang="en-GB" sz="3200" dirty="0"/>
              <a:t>equipment </a:t>
            </a:r>
            <a:r>
              <a:rPr lang="en-GB" sz="3200" dirty="0" smtClean="0"/>
              <a:t>available now</a:t>
            </a:r>
            <a:endParaRPr lang="en-GB" sz="3200" dirty="0"/>
          </a:p>
          <a:p>
            <a:pPr marL="285750" indent="-285750">
              <a:buFont typeface="Arial" panose="020B0604020202020204" pitchFamily="34" charset="0"/>
              <a:buChar char="•"/>
            </a:pPr>
            <a:r>
              <a:rPr lang="en-GB" sz="3200" dirty="0" smtClean="0"/>
              <a:t>Current European situation</a:t>
            </a:r>
          </a:p>
          <a:p>
            <a:pPr marL="1028700" lvl="1">
              <a:buFont typeface="Arial" panose="020B0604020202020204" pitchFamily="34" charset="0"/>
              <a:buChar char="•"/>
            </a:pPr>
            <a:r>
              <a:rPr lang="en-GB" sz="3200" dirty="0" smtClean="0"/>
              <a:t>Project GAINS</a:t>
            </a:r>
          </a:p>
          <a:p>
            <a:pPr marL="1028700" lvl="1">
              <a:buFont typeface="Arial" panose="020B0604020202020204" pitchFamily="34" charset="0"/>
              <a:buChar char="•"/>
            </a:pPr>
            <a:r>
              <a:rPr lang="en-GB" sz="3200" dirty="0" smtClean="0"/>
              <a:t>Coordination with UK CAA</a:t>
            </a:r>
          </a:p>
          <a:p>
            <a:pPr marL="1028700" lvl="1">
              <a:buFont typeface="Arial" panose="020B0604020202020204" pitchFamily="34" charset="0"/>
              <a:buChar char="•"/>
            </a:pPr>
            <a:r>
              <a:rPr lang="en-GB" sz="3200" dirty="0" smtClean="0"/>
              <a:t>EASA EC Forum</a:t>
            </a:r>
          </a:p>
          <a:p>
            <a:pPr marL="285750" indent="-285750">
              <a:buFont typeface="Arial" panose="020B0604020202020204" pitchFamily="34" charset="0"/>
              <a:buChar char="•"/>
            </a:pPr>
            <a:r>
              <a:rPr lang="en-GB" sz="3200" dirty="0" smtClean="0"/>
              <a:t>Agreements and differences</a:t>
            </a:r>
          </a:p>
          <a:p>
            <a:endParaRPr lang="en-GB" sz="3200" dirty="0" smtClean="0"/>
          </a:p>
          <a:p>
            <a:pPr marL="285750" indent="-285750">
              <a:buFont typeface="Arial" panose="020B0604020202020204" pitchFamily="34" charset="0"/>
              <a:buChar char="•"/>
            </a:pP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55</a:t>
            </a:fld>
            <a:endParaRPr lang="en-GB" dirty="0"/>
          </a:p>
        </p:txBody>
      </p:sp>
    </p:spTree>
    <p:extLst>
      <p:ext uri="{BB962C8B-B14F-4D97-AF65-F5344CB8AC3E}">
        <p14:creationId xmlns:p14="http://schemas.microsoft.com/office/powerpoint/2010/main" val="1256102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457200" y="287338"/>
            <a:ext cx="7062716" cy="1143000"/>
          </a:xfrm>
        </p:spPr>
        <p:txBody>
          <a:bodyPr/>
          <a:lstStyle/>
          <a:p>
            <a:r>
              <a:rPr lang="en-GB" dirty="0" smtClean="0"/>
              <a:t>More than 20 years of European and world-wide development</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56</a:t>
            </a:fld>
            <a:endParaRPr lang="en-GB" dirty="0"/>
          </a:p>
        </p:txBody>
      </p:sp>
      <p:sp>
        <p:nvSpPr>
          <p:cNvPr id="6" name="Content Placeholder 5"/>
          <p:cNvSpPr>
            <a:spLocks noGrp="1"/>
          </p:cNvSpPr>
          <p:nvPr>
            <p:ph idx="1"/>
          </p:nvPr>
        </p:nvSpPr>
        <p:spPr>
          <a:xfrm>
            <a:off x="426492" y="1559256"/>
            <a:ext cx="7854287" cy="4525963"/>
          </a:xfrm>
        </p:spPr>
        <p:txBody>
          <a:bodyPr>
            <a:normAutofit lnSpcReduction="10000"/>
          </a:bodyPr>
          <a:lstStyle/>
          <a:p>
            <a:r>
              <a:rPr lang="en-GB" dirty="0" smtClean="0"/>
              <a:t>Electronic Conspicuity based on ADS-B</a:t>
            </a:r>
          </a:p>
          <a:p>
            <a:r>
              <a:rPr lang="en-GB" dirty="0" smtClean="0"/>
              <a:t>ADS-B approximate dates</a:t>
            </a:r>
          </a:p>
          <a:p>
            <a:r>
              <a:rPr lang="en-GB" b="1" dirty="0" smtClean="0"/>
              <a:t>1992- 2002: Research and demonstration phase </a:t>
            </a:r>
          </a:p>
          <a:p>
            <a:pPr marL="285750" indent="-285750">
              <a:buFont typeface="Arial" panose="020B0604020202020204" pitchFamily="34" charset="0"/>
              <a:buChar char="•"/>
            </a:pPr>
            <a:r>
              <a:rPr lang="en-GB" dirty="0" smtClean="0"/>
              <a:t>ANC10 to ANC11 period</a:t>
            </a:r>
          </a:p>
          <a:p>
            <a:pPr marL="285750" indent="-285750">
              <a:buFont typeface="Arial" panose="020B0604020202020204" pitchFamily="34" charset="0"/>
              <a:buChar char="•"/>
            </a:pPr>
            <a:r>
              <a:rPr lang="en-GB" dirty="0" smtClean="0"/>
              <a:t>R&amp;D in Europe (Eurocontrol, European Commission) and USA</a:t>
            </a:r>
          </a:p>
          <a:p>
            <a:pPr marL="285750" indent="-285750">
              <a:buFont typeface="Arial" panose="020B0604020202020204" pitchFamily="34" charset="0"/>
              <a:buChar char="•"/>
            </a:pPr>
            <a:r>
              <a:rPr lang="en-GB" dirty="0" smtClean="0"/>
              <a:t>Joint Europe/USA activities: Technical Link Assessment Team </a:t>
            </a:r>
          </a:p>
          <a:p>
            <a:pPr marL="285750" indent="-285750">
              <a:buFont typeface="Arial" panose="020B0604020202020204" pitchFamily="34" charset="0"/>
              <a:buChar char="•"/>
            </a:pPr>
            <a:r>
              <a:rPr lang="en-GB" dirty="0" smtClean="0"/>
              <a:t>ANC11.  ICAO ADS-B datalink recommendation</a:t>
            </a:r>
          </a:p>
          <a:p>
            <a:pPr marL="1028700" lvl="1">
              <a:buFont typeface="Arial" panose="020B0604020202020204" pitchFamily="34" charset="0"/>
              <a:buChar char="•"/>
            </a:pPr>
            <a:r>
              <a:rPr lang="en-GB" dirty="0" smtClean="0"/>
              <a:t>Mode S Extended Squitter 1090 MHz in common; UAT &amp; VDL4 regional</a:t>
            </a:r>
          </a:p>
          <a:p>
            <a:r>
              <a:rPr lang="en-GB" b="1" dirty="0" smtClean="0"/>
              <a:t>2002 onwards: joint EUROCAE and RTCA standards development</a:t>
            </a:r>
          </a:p>
          <a:p>
            <a:pPr marL="285750" indent="-285750">
              <a:buFont typeface="Arial" panose="020B0604020202020204" pitchFamily="34" charset="0"/>
              <a:buChar char="•"/>
            </a:pPr>
            <a:r>
              <a:rPr lang="en-GB" dirty="0" smtClean="0"/>
              <a:t>WG51+SC186 Requirements Focus Group.</a:t>
            </a:r>
          </a:p>
          <a:p>
            <a:pPr marL="285750" indent="-285750">
              <a:buFont typeface="Arial" panose="020B0604020202020204" pitchFamily="34" charset="0"/>
              <a:buChar char="•"/>
            </a:pPr>
            <a:r>
              <a:rPr lang="en-GB" dirty="0" smtClean="0"/>
              <a:t>Assessed many ADS-B applications, both for ground and cockpit use</a:t>
            </a:r>
          </a:p>
          <a:p>
            <a:r>
              <a:rPr lang="en-GB" b="1" dirty="0" smtClean="0"/>
              <a:t>2009 onwards: mandates and infrastructure development</a:t>
            </a:r>
          </a:p>
          <a:p>
            <a:pPr marL="285750" indent="-285750">
              <a:buFont typeface="Arial" panose="020B0604020202020204" pitchFamily="34" charset="0"/>
              <a:buChar char="•"/>
            </a:pPr>
            <a:r>
              <a:rPr lang="en-GB" dirty="0" smtClean="0"/>
              <a:t>FAA Mandate from 2020.  CAT and GA</a:t>
            </a:r>
          </a:p>
          <a:p>
            <a:pPr marL="285750" indent="-285750">
              <a:buFont typeface="Arial" panose="020B0604020202020204" pitchFamily="34" charset="0"/>
              <a:buChar char="•"/>
            </a:pPr>
            <a:r>
              <a:rPr lang="en-GB" dirty="0" smtClean="0"/>
              <a:t>European SPI-IR: similar content and date but neglects GA</a:t>
            </a:r>
            <a:endParaRPr lang="en-GB" dirty="0"/>
          </a:p>
        </p:txBody>
      </p:sp>
    </p:spTree>
    <p:extLst>
      <p:ext uri="{BB962C8B-B14F-4D97-AF65-F5344CB8AC3E}">
        <p14:creationId xmlns:p14="http://schemas.microsoft.com/office/powerpoint/2010/main" val="4270644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457200" y="287338"/>
            <a:ext cx="7062716" cy="1143000"/>
          </a:xfrm>
        </p:spPr>
        <p:txBody>
          <a:bodyPr/>
          <a:lstStyle/>
          <a:p>
            <a:r>
              <a:rPr lang="en-GB" dirty="0" smtClean="0"/>
              <a:t>UK Initiative 1: LPAT</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57</a:t>
            </a:fld>
            <a:endParaRPr lang="en-GB" dirty="0"/>
          </a:p>
        </p:txBody>
      </p:sp>
      <p:sp>
        <p:nvSpPr>
          <p:cNvPr id="6" name="Content Placeholder 5"/>
          <p:cNvSpPr>
            <a:spLocks noGrp="1"/>
          </p:cNvSpPr>
          <p:nvPr>
            <p:ph idx="1"/>
          </p:nvPr>
        </p:nvSpPr>
        <p:spPr>
          <a:xfrm>
            <a:off x="457199" y="1122520"/>
            <a:ext cx="8386550" cy="5100859"/>
          </a:xfrm>
        </p:spPr>
        <p:txBody>
          <a:bodyPr>
            <a:noAutofit/>
          </a:bodyPr>
          <a:lstStyle/>
          <a:p>
            <a:r>
              <a:rPr lang="en-GB" sz="2000" dirty="0"/>
              <a:t>NATS priority: reduce controlled airspace infringements</a:t>
            </a:r>
          </a:p>
          <a:p>
            <a:pPr marL="285750" indent="-285750">
              <a:buFont typeface="Arial" panose="020B0604020202020204" pitchFamily="34" charset="0"/>
              <a:buChar char="•"/>
            </a:pPr>
            <a:r>
              <a:rPr lang="en-GB" sz="2000" dirty="0" smtClean="0"/>
              <a:t>Make light </a:t>
            </a:r>
            <a:r>
              <a:rPr lang="en-GB" sz="2000" dirty="0"/>
              <a:t>aircraft more easily </a:t>
            </a:r>
            <a:r>
              <a:rPr lang="en-GB" sz="2000" dirty="0" smtClean="0"/>
              <a:t>detected by ground surveillance</a:t>
            </a:r>
            <a:endParaRPr lang="en-GB" sz="2000" dirty="0"/>
          </a:p>
          <a:p>
            <a:pPr marL="285750" indent="-285750">
              <a:buFont typeface="Arial" panose="020B0604020202020204" pitchFamily="34" charset="0"/>
              <a:buChar char="•"/>
            </a:pPr>
            <a:r>
              <a:rPr lang="en-GB" sz="2000" dirty="0"/>
              <a:t>At less cost than transponder equipage</a:t>
            </a:r>
          </a:p>
          <a:p>
            <a:endParaRPr lang="en-GB" sz="2000" dirty="0" smtClean="0"/>
          </a:p>
          <a:p>
            <a:r>
              <a:rPr lang="en-GB" sz="2000" dirty="0" smtClean="0"/>
              <a:t>But how </a:t>
            </a:r>
            <a:r>
              <a:rPr lang="en-GB" sz="2000" dirty="0"/>
              <a:t>to encourage equipage?</a:t>
            </a:r>
          </a:p>
          <a:p>
            <a:pPr marL="285750" indent="-285750">
              <a:buFont typeface="Arial" panose="020B0604020202020204" pitchFamily="34" charset="0"/>
              <a:buChar char="•"/>
            </a:pPr>
            <a:r>
              <a:rPr lang="en-GB" sz="2000" dirty="0"/>
              <a:t>Offer a benefit to the pilot </a:t>
            </a:r>
          </a:p>
          <a:p>
            <a:r>
              <a:rPr lang="en-GB" sz="2000" b="1" i="1" dirty="0">
                <a:solidFill>
                  <a:schemeClr val="tx2"/>
                </a:solidFill>
                <a:ea typeface="+mj-ea"/>
              </a:rPr>
              <a:t>Cockpit visibility of other aircraft to help visual acquisition and reduce MAC</a:t>
            </a:r>
          </a:p>
          <a:p>
            <a:pPr marL="285750" indent="-285750">
              <a:buFont typeface="Arial" panose="020B0604020202020204" pitchFamily="34" charset="0"/>
              <a:buChar char="•"/>
            </a:pPr>
            <a:r>
              <a:rPr lang="en-GB" sz="2000" dirty="0"/>
              <a:t>Achieved by Electronic Conspicuity </a:t>
            </a:r>
          </a:p>
          <a:p>
            <a:pPr marL="285750" indent="-285750">
              <a:buFont typeface="Arial" panose="020B0604020202020204" pitchFamily="34" charset="0"/>
              <a:buChar char="•"/>
            </a:pPr>
            <a:r>
              <a:rPr lang="en-GB" sz="2000" dirty="0"/>
              <a:t>ADS-B-out coupled with ADS-B-in plus cockpit traffic display</a:t>
            </a:r>
          </a:p>
          <a:p>
            <a:endParaRPr lang="en-GB" sz="2000" dirty="0" smtClean="0"/>
          </a:p>
          <a:p>
            <a:r>
              <a:rPr lang="en-GB" sz="2000" dirty="0" smtClean="0"/>
              <a:t>NATS commissioned Low Power ADS-B Transceiver (LPAT) development by Funke Avionics.  Transmits and receives 1090MHz ADS-B, so visible to ground equipment (for infringement detection, management and reduction) as well as to other aircraft. It can also in principle support a class G traffic service for GA.</a:t>
            </a:r>
            <a:endParaRPr lang="en-GB" sz="2000" dirty="0"/>
          </a:p>
        </p:txBody>
      </p:sp>
    </p:spTree>
    <p:extLst>
      <p:ext uri="{BB962C8B-B14F-4D97-AF65-F5344CB8AC3E}">
        <p14:creationId xmlns:p14="http://schemas.microsoft.com/office/powerpoint/2010/main" val="34863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fade">
                                      <p:cBhvr>
                                        <p:cTn id="16" dur="500"/>
                                        <p:tgtEl>
                                          <p:spTgt spid="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500"/>
                                        <p:tgtEl>
                                          <p:spTgt spid="6">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457200" y="287338"/>
            <a:ext cx="7062716" cy="1143000"/>
          </a:xfrm>
        </p:spPr>
        <p:txBody>
          <a:bodyPr/>
          <a:lstStyle/>
          <a:p>
            <a:r>
              <a:rPr lang="en-GB" dirty="0"/>
              <a:t>UK </a:t>
            </a:r>
            <a:r>
              <a:rPr lang="en-GB" dirty="0" smtClean="0"/>
              <a:t>Initiative 2: Project EVA (2014-2016)</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58</a:t>
            </a:fld>
            <a:endParaRPr lang="en-GB" dirty="0"/>
          </a:p>
        </p:txBody>
      </p:sp>
      <p:sp>
        <p:nvSpPr>
          <p:cNvPr id="6" name="Content Placeholder 5"/>
          <p:cNvSpPr>
            <a:spLocks noGrp="1"/>
          </p:cNvSpPr>
          <p:nvPr>
            <p:ph idx="1"/>
          </p:nvPr>
        </p:nvSpPr>
        <p:spPr>
          <a:xfrm>
            <a:off x="341195" y="972392"/>
            <a:ext cx="8304662" cy="5346521"/>
          </a:xfrm>
        </p:spPr>
        <p:txBody>
          <a:bodyPr>
            <a:noAutofit/>
          </a:bodyPr>
          <a:lstStyle/>
          <a:p>
            <a:r>
              <a:rPr lang="en-GB" sz="2200" dirty="0" smtClean="0"/>
              <a:t>NATS + AOPA proposed EVA: </a:t>
            </a:r>
            <a:r>
              <a:rPr lang="en-GB" sz="2200" b="1" dirty="0">
                <a:solidFill>
                  <a:schemeClr val="tx2"/>
                </a:solidFill>
                <a:ea typeface="+mj-ea"/>
              </a:rPr>
              <a:t>Electronic Visibility by ADS-B </a:t>
            </a:r>
            <a:r>
              <a:rPr lang="en-GB" sz="2200" dirty="0" smtClean="0">
                <a:hlinkClick r:id="rId3"/>
              </a:rPr>
              <a:t>https</a:t>
            </a:r>
            <a:r>
              <a:rPr lang="en-GB" sz="2200" dirty="0">
                <a:hlinkClick r:id="rId3"/>
              </a:rPr>
              <a:t>://www.nats.aero/projecteva</a:t>
            </a:r>
            <a:r>
              <a:rPr lang="en-GB" sz="2200" dirty="0" smtClean="0">
                <a:hlinkClick r:id="rId3"/>
              </a:rPr>
              <a:t>/</a:t>
            </a:r>
            <a:r>
              <a:rPr lang="en-GB" sz="2200" dirty="0" smtClean="0"/>
              <a:t>  </a:t>
            </a:r>
          </a:p>
          <a:p>
            <a:r>
              <a:rPr lang="en-GB" sz="2200" dirty="0" smtClean="0"/>
              <a:t>Large Scale Demonstration supported by European </a:t>
            </a:r>
            <a:r>
              <a:rPr lang="en-GB" sz="2200" dirty="0"/>
              <a:t>SESAR </a:t>
            </a:r>
            <a:r>
              <a:rPr lang="en-GB" sz="2200" dirty="0" smtClean="0"/>
              <a:t>Programme</a:t>
            </a:r>
          </a:p>
          <a:p>
            <a:endParaRPr lang="en-GB" sz="2200" b="1" dirty="0" smtClean="0"/>
          </a:p>
          <a:p>
            <a:r>
              <a:rPr lang="en-GB" sz="2200" b="1" dirty="0" smtClean="0"/>
              <a:t>Project EVA </a:t>
            </a:r>
            <a:endParaRPr lang="en-GB" sz="2200" b="1" dirty="0"/>
          </a:p>
          <a:p>
            <a:pPr marL="285750" indent="-285750">
              <a:buFont typeface="Arial" panose="020B0604020202020204" pitchFamily="34" charset="0"/>
              <a:buChar char="•"/>
            </a:pPr>
            <a:r>
              <a:rPr lang="en-GB" sz="2200" dirty="0" smtClean="0"/>
              <a:t>More than 60 flights by AOPA volunteer pilots </a:t>
            </a:r>
          </a:p>
          <a:p>
            <a:pPr marL="285750" indent="-285750">
              <a:buFont typeface="Arial" panose="020B0604020202020204" pitchFamily="34" charset="0"/>
              <a:buChar char="•"/>
            </a:pPr>
            <a:r>
              <a:rPr lang="en-GB" sz="2200" dirty="0" smtClean="0"/>
              <a:t>Established </a:t>
            </a:r>
            <a:r>
              <a:rPr lang="en-GB" sz="2200" dirty="0"/>
              <a:t>technical viability of lower cost, lower </a:t>
            </a:r>
            <a:r>
              <a:rPr lang="en-GB" sz="2200" dirty="0" smtClean="0"/>
              <a:t>power (20W), </a:t>
            </a:r>
            <a:r>
              <a:rPr lang="en-GB" sz="2200" dirty="0"/>
              <a:t>carry-on </a:t>
            </a:r>
            <a:r>
              <a:rPr lang="en-GB" sz="2200" dirty="0" smtClean="0"/>
              <a:t>ADS-B-IN+OUT </a:t>
            </a:r>
            <a:r>
              <a:rPr lang="en-GB" sz="2200" dirty="0"/>
              <a:t>cockpit equipment for traffic situation awareness in class G VFR en-route </a:t>
            </a:r>
            <a:r>
              <a:rPr lang="en-GB" sz="2200" dirty="0" smtClean="0"/>
              <a:t>operation</a:t>
            </a:r>
            <a:endParaRPr lang="en-GB" sz="2200" dirty="0"/>
          </a:p>
          <a:p>
            <a:pPr marL="285750" indent="-285750">
              <a:buFont typeface="Arial" panose="020B0604020202020204" pitchFamily="34" charset="0"/>
              <a:buChar char="•"/>
            </a:pPr>
            <a:r>
              <a:rPr lang="en-GB" sz="2200" dirty="0"/>
              <a:t>D</a:t>
            </a:r>
            <a:r>
              <a:rPr lang="en-GB" sz="2200" dirty="0" smtClean="0"/>
              <a:t>emonstrated </a:t>
            </a:r>
            <a:r>
              <a:rPr lang="en-GB" sz="2200" dirty="0"/>
              <a:t>interoperability with NATS CRISTAL ADS-B and WAM trial infrastructure and with DFS ADS-B </a:t>
            </a:r>
            <a:r>
              <a:rPr lang="en-GB" sz="2200" dirty="0" smtClean="0"/>
              <a:t>trial infrastructure</a:t>
            </a:r>
            <a:endParaRPr lang="en-GB" sz="2200" dirty="0"/>
          </a:p>
          <a:p>
            <a:pPr marL="285750" indent="-285750">
              <a:buFont typeface="Arial" panose="020B0604020202020204" pitchFamily="34" charset="0"/>
              <a:buChar char="•"/>
            </a:pPr>
            <a:r>
              <a:rPr lang="en-GB" sz="2200" dirty="0"/>
              <a:t>S</a:t>
            </a:r>
            <a:r>
              <a:rPr lang="en-GB" sz="2200" dirty="0" smtClean="0"/>
              <a:t>et </a:t>
            </a:r>
            <a:r>
              <a:rPr lang="en-GB" sz="2200" dirty="0"/>
              <a:t>out operational and human factors best practice </a:t>
            </a:r>
            <a:r>
              <a:rPr lang="en-GB" sz="2200" dirty="0" smtClean="0"/>
              <a:t>ideas</a:t>
            </a:r>
            <a:endParaRPr lang="en-GB" sz="2200" dirty="0"/>
          </a:p>
          <a:p>
            <a:pPr marL="285750" indent="-285750">
              <a:buFont typeface="Arial" panose="020B0604020202020204" pitchFamily="34" charset="0"/>
              <a:buChar char="•"/>
            </a:pPr>
            <a:r>
              <a:rPr lang="en-GB" sz="2200" dirty="0"/>
              <a:t>C</a:t>
            </a:r>
            <a:r>
              <a:rPr lang="en-GB" sz="2200" dirty="0" smtClean="0"/>
              <a:t>ontributed </a:t>
            </a:r>
            <a:r>
              <a:rPr lang="en-GB" sz="2200" dirty="0"/>
              <a:t>to the development of CAP1391 “Electronic Conspicuity Devices”</a:t>
            </a:r>
          </a:p>
          <a:p>
            <a:endParaRPr lang="en-GB" sz="2400" dirty="0" smtClean="0"/>
          </a:p>
          <a:p>
            <a:endParaRPr lang="en-GB" sz="2400" dirty="0"/>
          </a:p>
        </p:txBody>
      </p:sp>
    </p:spTree>
    <p:extLst>
      <p:ext uri="{BB962C8B-B14F-4D97-AF65-F5344CB8AC3E}">
        <p14:creationId xmlns:p14="http://schemas.microsoft.com/office/powerpoint/2010/main" val="37505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500"/>
                                        <p:tgtEl>
                                          <p:spTgt spid="6">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500"/>
                                        <p:tgtEl>
                                          <p:spTgt spid="6">
                                            <p:txEl>
                                              <p:pRg st="7" end="7"/>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457200" y="287338"/>
            <a:ext cx="7062716" cy="1143000"/>
          </a:xfrm>
        </p:spPr>
        <p:txBody>
          <a:bodyPr/>
          <a:lstStyle/>
          <a:p>
            <a:r>
              <a:rPr lang="en-GB" dirty="0" smtClean="0"/>
              <a:t>UK Initiative 3: ECWG &amp; CAP1391</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59</a:t>
            </a:fld>
            <a:endParaRPr lang="en-GB" dirty="0"/>
          </a:p>
        </p:txBody>
      </p:sp>
      <p:sp>
        <p:nvSpPr>
          <p:cNvPr id="6" name="Content Placeholder 5"/>
          <p:cNvSpPr>
            <a:spLocks noGrp="1"/>
          </p:cNvSpPr>
          <p:nvPr>
            <p:ph idx="1"/>
          </p:nvPr>
        </p:nvSpPr>
        <p:spPr>
          <a:xfrm>
            <a:off x="457199" y="1122520"/>
            <a:ext cx="8386550" cy="5100859"/>
          </a:xfrm>
        </p:spPr>
        <p:txBody>
          <a:bodyPr>
            <a:noAutofit/>
          </a:bodyPr>
          <a:lstStyle/>
          <a:p>
            <a:r>
              <a:rPr lang="en-GB" sz="2400" dirty="0" smtClean="0"/>
              <a:t>UK CAA</a:t>
            </a:r>
            <a:endParaRPr lang="en-GB" sz="2400" dirty="0"/>
          </a:p>
          <a:p>
            <a:pPr marL="285750" indent="-285750">
              <a:buFont typeface="Arial" panose="020B0604020202020204" pitchFamily="34" charset="0"/>
              <a:buChar char="•"/>
            </a:pPr>
            <a:r>
              <a:rPr lang="en-GB" sz="2400" dirty="0" smtClean="0"/>
              <a:t>Set up Electronic Conspicuity Working Group (ECWG)</a:t>
            </a:r>
          </a:p>
          <a:p>
            <a:pPr marL="285750" indent="-285750">
              <a:buFont typeface="Arial" panose="020B0604020202020204" pitchFamily="34" charset="0"/>
              <a:buChar char="•"/>
            </a:pPr>
            <a:r>
              <a:rPr lang="en-GB" sz="2400" dirty="0" smtClean="0"/>
              <a:t>Chaired by Martin Robinson (CEO AOPA UK)</a:t>
            </a:r>
          </a:p>
          <a:p>
            <a:pPr marL="285750" indent="-285750">
              <a:buFont typeface="Arial" panose="020B0604020202020204" pitchFamily="34" charset="0"/>
              <a:buChar char="•"/>
            </a:pPr>
            <a:r>
              <a:rPr lang="en-GB" sz="2400" dirty="0" smtClean="0"/>
              <a:t>Included pilot associations and RAF: AOPA, LAA, BMAA, BGA, BHPA, … </a:t>
            </a:r>
          </a:p>
          <a:p>
            <a:pPr marL="285750" indent="-285750">
              <a:buFont typeface="Arial" panose="020B0604020202020204" pitchFamily="34" charset="0"/>
              <a:buChar char="•"/>
            </a:pPr>
            <a:r>
              <a:rPr lang="en-GB" sz="2400" dirty="0" smtClean="0"/>
              <a:t>Established basic technical requirements for the ADS-B-out element of Electronic </a:t>
            </a:r>
            <a:r>
              <a:rPr lang="en-GB" sz="2400" dirty="0"/>
              <a:t>C</a:t>
            </a:r>
            <a:r>
              <a:rPr lang="en-GB" sz="2400" dirty="0" smtClean="0"/>
              <a:t>onspicuity equipment </a:t>
            </a:r>
          </a:p>
          <a:p>
            <a:pPr marL="285750" indent="-285750">
              <a:buFont typeface="Arial" panose="020B0604020202020204" pitchFamily="34" charset="0"/>
              <a:buChar char="•"/>
            </a:pPr>
            <a:r>
              <a:rPr lang="en-GB" sz="2400" dirty="0"/>
              <a:t>Published as </a:t>
            </a:r>
            <a:r>
              <a:rPr lang="en-GB" sz="2400" b="1" i="1" dirty="0">
                <a:solidFill>
                  <a:schemeClr val="tx2"/>
                </a:solidFill>
                <a:ea typeface="+mj-ea"/>
              </a:rPr>
              <a:t>CAP1391 “Electronic Conspicuity Devices”</a:t>
            </a:r>
          </a:p>
          <a:p>
            <a:pPr marL="285750" indent="-285750">
              <a:buFont typeface="Arial" panose="020B0604020202020204" pitchFamily="34" charset="0"/>
              <a:buChar char="•"/>
            </a:pPr>
            <a:r>
              <a:rPr lang="en-GB" sz="2400" dirty="0" smtClean="0"/>
              <a:t>Emphasised importance of affordability for GA pilots</a:t>
            </a:r>
          </a:p>
          <a:p>
            <a:pPr marL="285750" indent="-285750">
              <a:buFont typeface="Arial" panose="020B0604020202020204" pitchFamily="34" charset="0"/>
              <a:buChar char="•"/>
            </a:pPr>
            <a:r>
              <a:rPr lang="en-GB" sz="2400" dirty="0" smtClean="0"/>
              <a:t>Aimed at encouraging avionics development for light GA </a:t>
            </a:r>
          </a:p>
        </p:txBody>
      </p:sp>
    </p:spTree>
    <p:extLst>
      <p:ext uri="{BB962C8B-B14F-4D97-AF65-F5344CB8AC3E}">
        <p14:creationId xmlns:p14="http://schemas.microsoft.com/office/powerpoint/2010/main" val="32000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38" y="5895474"/>
            <a:ext cx="926856" cy="646331"/>
          </a:xfrm>
          <a:prstGeom prst="rect">
            <a:avLst/>
          </a:prstGeom>
          <a:noFill/>
        </p:spPr>
        <p:txBody>
          <a:bodyPr wrap="none" rtlCol="0">
            <a:spAutoFit/>
          </a:bodyPr>
          <a:lstStyle/>
          <a:p>
            <a:pPr algn="ctr"/>
            <a:r>
              <a:rPr lang="en-GB" b="1" dirty="0" smtClean="0"/>
              <a:t>9.0 secs</a:t>
            </a:r>
          </a:p>
          <a:p>
            <a:pPr algn="ctr"/>
            <a:r>
              <a:rPr lang="en-GB" b="1" dirty="0"/>
              <a:t>9</a:t>
            </a:r>
            <a:r>
              <a:rPr lang="en-GB" b="1" dirty="0" smtClean="0"/>
              <a:t>00 m</a:t>
            </a:r>
            <a:endParaRPr lang="en-GB" b="1" dirty="0"/>
          </a:p>
        </p:txBody>
      </p:sp>
      <p:pic>
        <p:nvPicPr>
          <p:cNvPr id="5" name="Picture 4"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6</a:t>
            </a:fld>
            <a:endParaRPr lang="en-GB" dirty="0"/>
          </a:p>
        </p:txBody>
      </p:sp>
    </p:spTree>
    <p:extLst>
      <p:ext uri="{BB962C8B-B14F-4D97-AF65-F5344CB8AC3E}">
        <p14:creationId xmlns:p14="http://schemas.microsoft.com/office/powerpoint/2010/main" val="4185692947"/>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457200" y="243717"/>
            <a:ext cx="7062716" cy="629740"/>
          </a:xfrm>
        </p:spPr>
        <p:txBody>
          <a:bodyPr/>
          <a:lstStyle/>
          <a:p>
            <a:r>
              <a:rPr lang="en-GB" dirty="0"/>
              <a:t>GA ADS-B Equipment.  CAP1391 &amp; more</a:t>
            </a:r>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60</a:t>
            </a:fld>
            <a:endParaRPr lang="en-GB" dirty="0"/>
          </a:p>
        </p:txBody>
      </p:sp>
      <p:pic>
        <p:nvPicPr>
          <p:cNvPr id="12" name="Picture 5" descr="C:\! My docs\EVA Project\00b - Clued Up\LPAT_ab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640" y="1374562"/>
            <a:ext cx="1688336" cy="1306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Bob\Desktop\Fla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676211"/>
            <a:ext cx="1688336" cy="12646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182439" y="3205743"/>
            <a:ext cx="2628900" cy="2628900"/>
            <a:chOff x="5616622" y="1730361"/>
            <a:chExt cx="2628900" cy="2628900"/>
          </a:xfrm>
        </p:grpSpPr>
        <p:pic>
          <p:nvPicPr>
            <p:cNvPr id="17" name="Picture 4" descr="Image of Garmin GDL 50 Portable ADS-B Devic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622" y="1730361"/>
              <a:ext cx="2628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18189" y="3785476"/>
              <a:ext cx="1625766" cy="369332"/>
            </a:xfrm>
            <a:prstGeom prst="rect">
              <a:avLst/>
            </a:prstGeom>
            <a:noFill/>
          </p:spPr>
          <p:txBody>
            <a:bodyPr wrap="none" rtlCol="0">
              <a:spAutoFit/>
            </a:bodyPr>
            <a:lstStyle/>
            <a:p>
              <a:r>
                <a:rPr lang="en-GB" b="1" dirty="0" smtClean="0"/>
                <a:t>Garmin GDL 50</a:t>
              </a:r>
              <a:endParaRPr lang="en-GB" b="1" dirty="0"/>
            </a:p>
          </p:txBody>
        </p:sp>
      </p:grpSp>
      <p:grpSp>
        <p:nvGrpSpPr>
          <p:cNvPr id="22" name="Group 21"/>
          <p:cNvGrpSpPr/>
          <p:nvPr/>
        </p:nvGrpSpPr>
        <p:grpSpPr>
          <a:xfrm>
            <a:off x="203554" y="967488"/>
            <a:ext cx="2482548" cy="4672676"/>
            <a:chOff x="189875" y="1199505"/>
            <a:chExt cx="2482548" cy="4672676"/>
          </a:xfrm>
        </p:grpSpPr>
        <p:grpSp>
          <p:nvGrpSpPr>
            <p:cNvPr id="20" name="Group 19"/>
            <p:cNvGrpSpPr/>
            <p:nvPr/>
          </p:nvGrpSpPr>
          <p:grpSpPr>
            <a:xfrm>
              <a:off x="189875" y="1722643"/>
              <a:ext cx="2482548" cy="4149538"/>
              <a:chOff x="189875" y="821875"/>
              <a:chExt cx="2482548" cy="4149538"/>
            </a:xfrm>
          </p:grpSpPr>
          <p:grpSp>
            <p:nvGrpSpPr>
              <p:cNvPr id="10" name="Group 9"/>
              <p:cNvGrpSpPr/>
              <p:nvPr/>
            </p:nvGrpSpPr>
            <p:grpSpPr>
              <a:xfrm>
                <a:off x="352867" y="821875"/>
                <a:ext cx="1972322" cy="3389482"/>
                <a:chOff x="5648979" y="1291700"/>
                <a:chExt cx="2156346" cy="4795201"/>
              </a:xfrm>
            </p:grpSpPr>
            <p:pic>
              <p:nvPicPr>
                <p:cNvPr id="7" name="Picture 2" descr="Traffic Awareness Beacon System (TABS) and Traffic Situational Awareness with Alerts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402" y="1293633"/>
                  <a:ext cx="1431899" cy="1162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753" y="1291700"/>
                  <a:ext cx="1751278" cy="432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648979" y="4380932"/>
                  <a:ext cx="2156346" cy="17059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1" name="image9.jpeg"/>
              <p:cNvPicPr>
                <a:picLocks noChangeAspect="1"/>
              </p:cNvPicPr>
              <p:nvPr/>
            </p:nvPicPr>
            <p:blipFill>
              <a:blip r:embed="rId8">
                <a:extLst/>
              </a:blip>
              <a:stretch>
                <a:fillRect/>
              </a:stretch>
            </p:blipFill>
            <p:spPr>
              <a:xfrm>
                <a:off x="189875" y="3147704"/>
                <a:ext cx="2482548" cy="1462762"/>
              </a:xfrm>
              <a:prstGeom prst="rect">
                <a:avLst/>
              </a:prstGeom>
              <a:ln w="12700">
                <a:miter lim="400000"/>
              </a:ln>
            </p:spPr>
          </p:pic>
          <p:sp>
            <p:nvSpPr>
              <p:cNvPr id="19" name="TextBox 18"/>
              <p:cNvSpPr txBox="1"/>
              <p:nvPr/>
            </p:nvSpPr>
            <p:spPr>
              <a:xfrm>
                <a:off x="750627" y="4602081"/>
                <a:ext cx="1245341" cy="369332"/>
              </a:xfrm>
              <a:prstGeom prst="rect">
                <a:avLst/>
              </a:prstGeom>
              <a:noFill/>
            </p:spPr>
            <p:txBody>
              <a:bodyPr wrap="none" rtlCol="0">
                <a:spAutoFit/>
              </a:bodyPr>
              <a:lstStyle/>
              <a:p>
                <a:r>
                  <a:rPr lang="en-GB" b="1" dirty="0" smtClean="0"/>
                  <a:t>Plane Sight</a:t>
                </a:r>
                <a:endParaRPr lang="en-GB" b="1" dirty="0"/>
              </a:p>
            </p:txBody>
          </p:sp>
        </p:grpSp>
        <p:sp>
          <p:nvSpPr>
            <p:cNvPr id="21" name="TextBox 20"/>
            <p:cNvSpPr txBox="1"/>
            <p:nvPr/>
          </p:nvSpPr>
          <p:spPr>
            <a:xfrm>
              <a:off x="771353" y="1199505"/>
              <a:ext cx="1319592" cy="461665"/>
            </a:xfrm>
            <a:prstGeom prst="rect">
              <a:avLst/>
            </a:prstGeom>
            <a:noFill/>
          </p:spPr>
          <p:txBody>
            <a:bodyPr wrap="none" rtlCol="0">
              <a:spAutoFit/>
            </a:bodyPr>
            <a:lstStyle/>
            <a:p>
              <a:r>
                <a:rPr lang="en-GB" sz="2400" b="1" dirty="0">
                  <a:solidFill>
                    <a:schemeClr val="tx2"/>
                  </a:solidFill>
                  <a:latin typeface="Calibri"/>
                  <a:ea typeface="+mj-ea"/>
                  <a:cs typeface="Calibri"/>
                </a:rPr>
                <a:t>CAP1391</a:t>
              </a:r>
            </a:p>
          </p:txBody>
        </p:sp>
      </p:grpSp>
      <p:grpSp>
        <p:nvGrpSpPr>
          <p:cNvPr id="24" name="Group 23"/>
          <p:cNvGrpSpPr/>
          <p:nvPr/>
        </p:nvGrpSpPr>
        <p:grpSpPr>
          <a:xfrm>
            <a:off x="3378062" y="1646029"/>
            <a:ext cx="1845466" cy="1905817"/>
            <a:chOff x="3470414" y="1242102"/>
            <a:chExt cx="1845466" cy="1905817"/>
          </a:xfrm>
        </p:grpSpPr>
        <p:pic>
          <p:nvPicPr>
            <p:cNvPr id="15" name="Picture 2" descr="Traffic Awareness Beacon System (TABS) and Traffic Situational Awareness with Alerts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414" y="1242102"/>
              <a:ext cx="1845466" cy="14988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480236" y="2778587"/>
              <a:ext cx="1825821" cy="369332"/>
            </a:xfrm>
            <a:prstGeom prst="rect">
              <a:avLst/>
            </a:prstGeom>
            <a:noFill/>
          </p:spPr>
          <p:txBody>
            <a:bodyPr wrap="none" rtlCol="0">
              <a:spAutoFit/>
            </a:bodyPr>
            <a:lstStyle/>
            <a:p>
              <a:r>
                <a:rPr lang="en-GB" b="1" dirty="0" smtClean="0"/>
                <a:t>Trig TABS &amp; TSAA</a:t>
              </a:r>
              <a:endParaRPr lang="en-GB" b="1" dirty="0"/>
            </a:p>
          </p:txBody>
        </p:sp>
      </p:grpSp>
      <p:sp>
        <p:nvSpPr>
          <p:cNvPr id="25" name="Rectangle 24"/>
          <p:cNvSpPr/>
          <p:nvPr/>
        </p:nvSpPr>
        <p:spPr>
          <a:xfrm>
            <a:off x="3174675" y="940192"/>
            <a:ext cx="2274982" cy="461665"/>
          </a:xfrm>
          <a:prstGeom prst="rect">
            <a:avLst/>
          </a:prstGeom>
        </p:spPr>
        <p:txBody>
          <a:bodyPr wrap="none">
            <a:spAutoFit/>
          </a:bodyPr>
          <a:lstStyle/>
          <a:p>
            <a:r>
              <a:rPr lang="en-GB" sz="2400" b="1" dirty="0" smtClean="0">
                <a:solidFill>
                  <a:schemeClr val="tx2"/>
                </a:solidFill>
                <a:cs typeface="Calibri"/>
              </a:rPr>
              <a:t>Other 1090 MHz</a:t>
            </a:r>
            <a:endParaRPr lang="en-GB" sz="2400" b="1" dirty="0">
              <a:solidFill>
                <a:schemeClr val="tx2"/>
              </a:solidFill>
              <a:cs typeface="Calibri"/>
            </a:endParaRPr>
          </a:p>
        </p:txBody>
      </p:sp>
      <p:sp>
        <p:nvSpPr>
          <p:cNvPr id="26" name="Rectangle 25"/>
          <p:cNvSpPr/>
          <p:nvPr/>
        </p:nvSpPr>
        <p:spPr>
          <a:xfrm>
            <a:off x="6247747" y="915168"/>
            <a:ext cx="2061783" cy="461665"/>
          </a:xfrm>
          <a:prstGeom prst="rect">
            <a:avLst/>
          </a:prstGeom>
        </p:spPr>
        <p:txBody>
          <a:bodyPr wrap="none">
            <a:spAutoFit/>
          </a:bodyPr>
          <a:lstStyle/>
          <a:p>
            <a:r>
              <a:rPr lang="en-GB" sz="2400" b="1" dirty="0" smtClean="0">
                <a:solidFill>
                  <a:schemeClr val="tx2"/>
                </a:solidFill>
                <a:cs typeface="Calibri"/>
              </a:rPr>
              <a:t>Non 1090 MHz</a:t>
            </a:r>
            <a:endParaRPr lang="en-GB" sz="2400" b="1" dirty="0">
              <a:solidFill>
                <a:schemeClr val="tx2"/>
              </a:solidFill>
              <a:cs typeface="Calibri"/>
            </a:endParaRPr>
          </a:p>
        </p:txBody>
      </p:sp>
      <p:sp>
        <p:nvSpPr>
          <p:cNvPr id="27" name="TextBox 26"/>
          <p:cNvSpPr txBox="1"/>
          <p:nvPr/>
        </p:nvSpPr>
        <p:spPr>
          <a:xfrm>
            <a:off x="6106965" y="3767297"/>
            <a:ext cx="2464585" cy="369332"/>
          </a:xfrm>
          <a:prstGeom prst="rect">
            <a:avLst/>
          </a:prstGeom>
          <a:noFill/>
        </p:spPr>
        <p:txBody>
          <a:bodyPr wrap="none" rtlCol="0">
            <a:spAutoFit/>
          </a:bodyPr>
          <a:lstStyle/>
          <a:p>
            <a:r>
              <a:rPr lang="en-GB" b="1" dirty="0" smtClean="0"/>
              <a:t>FLARM &amp; Power FLARM</a:t>
            </a:r>
            <a:endParaRPr lang="en-GB" b="1" dirty="0"/>
          </a:p>
        </p:txBody>
      </p:sp>
      <p:grpSp>
        <p:nvGrpSpPr>
          <p:cNvPr id="29" name="Group 28"/>
          <p:cNvGrpSpPr/>
          <p:nvPr/>
        </p:nvGrpSpPr>
        <p:grpSpPr>
          <a:xfrm>
            <a:off x="6769371" y="4095450"/>
            <a:ext cx="1293687" cy="1541900"/>
            <a:chOff x="6769371" y="4695962"/>
            <a:chExt cx="1293687" cy="1541900"/>
          </a:xfrm>
        </p:grpSpPr>
        <p:pic>
          <p:nvPicPr>
            <p:cNvPr id="14" name="Picture 7" descr="https://scontent.xx.fbcdn.net/v/t1.0-1/c17.0.180.180/11903805_543118842515741_5340633130493784976_n.jpg?oh=3e0cd73e9aa3051a3c51ac66e4212d3a&amp;oe=59B78E6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9371" y="4695962"/>
              <a:ext cx="1255993" cy="125599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769371" y="5868530"/>
              <a:ext cx="1293687" cy="369332"/>
            </a:xfrm>
            <a:prstGeom prst="rect">
              <a:avLst/>
            </a:prstGeom>
            <a:noFill/>
          </p:spPr>
          <p:txBody>
            <a:bodyPr wrap="none" rtlCol="0">
              <a:spAutoFit/>
            </a:bodyPr>
            <a:lstStyle/>
            <a:p>
              <a:r>
                <a:rPr lang="en-GB" b="1" dirty="0" smtClean="0"/>
                <a:t>Pilot Aware</a:t>
              </a:r>
              <a:endParaRPr lang="en-GB" b="1" dirty="0"/>
            </a:p>
          </p:txBody>
        </p:sp>
      </p:grpSp>
      <p:sp>
        <p:nvSpPr>
          <p:cNvPr id="30" name="TextBox 29"/>
          <p:cNvSpPr txBox="1"/>
          <p:nvPr/>
        </p:nvSpPr>
        <p:spPr>
          <a:xfrm>
            <a:off x="446115" y="5848291"/>
            <a:ext cx="8229112" cy="461665"/>
          </a:xfrm>
          <a:prstGeom prst="rect">
            <a:avLst/>
          </a:prstGeom>
          <a:noFill/>
        </p:spPr>
        <p:txBody>
          <a:bodyPr wrap="none" rtlCol="0">
            <a:spAutoFit/>
          </a:bodyPr>
          <a:lstStyle/>
          <a:p>
            <a:r>
              <a:rPr lang="en-GB" sz="2400" b="1" dirty="0">
                <a:solidFill>
                  <a:schemeClr val="tx2"/>
                </a:solidFill>
                <a:cs typeface="Calibri"/>
              </a:rPr>
              <a:t>p</a:t>
            </a:r>
            <a:r>
              <a:rPr lang="en-GB" sz="2400" b="1" dirty="0" smtClean="0">
                <a:solidFill>
                  <a:schemeClr val="tx2"/>
                </a:solidFill>
                <a:cs typeface="Calibri"/>
              </a:rPr>
              <a:t>lus Extended </a:t>
            </a:r>
            <a:r>
              <a:rPr lang="en-GB" sz="2400" b="1" dirty="0">
                <a:solidFill>
                  <a:schemeClr val="tx2"/>
                </a:solidFill>
                <a:cs typeface="Calibri"/>
              </a:rPr>
              <a:t>Squitter capable Mode S transponders with GPS  </a:t>
            </a:r>
          </a:p>
        </p:txBody>
      </p:sp>
    </p:spTree>
    <p:extLst>
      <p:ext uri="{BB962C8B-B14F-4D97-AF65-F5344CB8AC3E}">
        <p14:creationId xmlns:p14="http://schemas.microsoft.com/office/powerpoint/2010/main" val="1289019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7368988" cy="1143000"/>
          </a:xfrm>
        </p:spPr>
        <p:txBody>
          <a:bodyPr>
            <a:normAutofit fontScale="90000"/>
          </a:bodyPr>
          <a:lstStyle/>
          <a:p>
            <a:r>
              <a:rPr lang="en-GB" dirty="0" smtClean="0"/>
              <a:t>UK initiative 4: Project GAINS </a:t>
            </a:r>
            <a:r>
              <a:rPr lang="en-GB" sz="2700" dirty="0" smtClean="0"/>
              <a:t>(Jan 2018-Dec 2019)</a:t>
            </a:r>
            <a:r>
              <a:rPr lang="en-GB" dirty="0" smtClean="0"/>
              <a:t/>
            </a:r>
            <a:br>
              <a:rPr lang="en-GB" dirty="0" smtClean="0"/>
            </a:br>
            <a:r>
              <a:rPr lang="en-GB" sz="2700" dirty="0" smtClean="0"/>
              <a:t>“General Aviation Improved Navigation &amp; Surveillance</a:t>
            </a:r>
            <a:r>
              <a:rPr lang="en-GB" sz="2700" dirty="0"/>
              <a:t>”</a:t>
            </a:r>
            <a:br>
              <a:rPr lang="en-GB" sz="2700" dirty="0"/>
            </a:br>
            <a:r>
              <a:rPr lang="en-GB" sz="1600" dirty="0"/>
              <a:t>http://www.sesarju.eu/news/sesar-adapt-sat-based-technologies-general-aviation-operations</a:t>
            </a:r>
          </a:p>
        </p:txBody>
      </p:sp>
      <p:sp>
        <p:nvSpPr>
          <p:cNvPr id="3" name="Content Placeholder 2"/>
          <p:cNvSpPr>
            <a:spLocks noGrp="1"/>
          </p:cNvSpPr>
          <p:nvPr>
            <p:ph idx="1"/>
          </p:nvPr>
        </p:nvSpPr>
        <p:spPr>
          <a:xfrm>
            <a:off x="591670" y="1578128"/>
            <a:ext cx="8188656" cy="4607520"/>
          </a:xfrm>
        </p:spPr>
        <p:txBody>
          <a:bodyPr>
            <a:normAutofit fontScale="92500" lnSpcReduction="10000"/>
          </a:bodyPr>
          <a:lstStyle/>
          <a:p>
            <a:r>
              <a:rPr lang="en-GB" sz="2400" b="1" dirty="0"/>
              <a:t>Surveillance  Vision</a:t>
            </a:r>
          </a:p>
          <a:p>
            <a:r>
              <a:rPr lang="en-GB" sz="2400" dirty="0"/>
              <a:t>Large scale demonstration of …</a:t>
            </a:r>
          </a:p>
          <a:p>
            <a:r>
              <a:rPr lang="en-GB" sz="2400" dirty="0" smtClean="0"/>
              <a:t>… </a:t>
            </a:r>
            <a:r>
              <a:rPr lang="en-GB" sz="2400" b="1" dirty="0" smtClean="0"/>
              <a:t>interoperable Electronic Conspicuity for traffic situation awareness via ADS-B …</a:t>
            </a:r>
          </a:p>
          <a:p>
            <a:r>
              <a:rPr lang="en-GB" sz="2400" dirty="0" smtClean="0"/>
              <a:t>…</a:t>
            </a:r>
            <a:r>
              <a:rPr lang="en-GB" sz="2400" b="1" dirty="0" smtClean="0"/>
              <a:t> </a:t>
            </a:r>
            <a:r>
              <a:rPr lang="en-GB" sz="2400" dirty="0" smtClean="0"/>
              <a:t>for both cockpit environment and ground environment …</a:t>
            </a:r>
          </a:p>
          <a:p>
            <a:r>
              <a:rPr lang="en-GB" sz="2400" dirty="0" smtClean="0"/>
              <a:t>… affordable and usable for all (light) General Aviation …</a:t>
            </a:r>
          </a:p>
          <a:p>
            <a:r>
              <a:rPr lang="en-GB" sz="2400" dirty="0" smtClean="0"/>
              <a:t>… to improve safety and reduce airborne collision risk …</a:t>
            </a:r>
          </a:p>
          <a:p>
            <a:r>
              <a:rPr lang="en-GB" sz="2400" dirty="0" smtClean="0"/>
              <a:t>… especially in the </a:t>
            </a:r>
            <a:r>
              <a:rPr lang="en-GB" sz="2400" b="1" dirty="0" smtClean="0"/>
              <a:t>aerodrome and near-aerodrome airspace </a:t>
            </a:r>
            <a:r>
              <a:rPr lang="en-GB" sz="2400" dirty="0" smtClean="0"/>
              <a:t>…</a:t>
            </a:r>
          </a:p>
          <a:p>
            <a:r>
              <a:rPr lang="en-GB" sz="2400" dirty="0"/>
              <a:t>… at all </a:t>
            </a:r>
            <a:r>
              <a:rPr lang="en-GB" sz="2400" dirty="0" smtClean="0"/>
              <a:t>sizes of GA aerodromes </a:t>
            </a:r>
            <a:r>
              <a:rPr lang="en-GB" sz="2400" dirty="0"/>
              <a:t>…</a:t>
            </a:r>
          </a:p>
          <a:p>
            <a:endParaRPr lang="en-GB" sz="2400" dirty="0"/>
          </a:p>
          <a:p>
            <a:r>
              <a:rPr lang="en-GB" sz="3200" b="1" i="1" dirty="0">
                <a:solidFill>
                  <a:schemeClr val="tx2"/>
                </a:solidFill>
                <a:ea typeface="+mj-ea"/>
              </a:rPr>
              <a:t>… leading closer to the elusive complete known airspace air traffic environment </a:t>
            </a:r>
          </a:p>
        </p:txBody>
      </p:sp>
      <p:sp>
        <p:nvSpPr>
          <p:cNvPr id="5" name="Slide Number Placeholder 4"/>
          <p:cNvSpPr>
            <a:spLocks noGrp="1"/>
          </p:cNvSpPr>
          <p:nvPr>
            <p:ph type="sldNum" sz="quarter" idx="11"/>
          </p:nvPr>
        </p:nvSpPr>
        <p:spPr/>
        <p:txBody>
          <a:bodyPr/>
          <a:lstStyle/>
          <a:p>
            <a:fld id="{707FE137-0C1A-4C05-8B34-1D89C94DB814}" type="slidenum">
              <a:rPr lang="en-GB" smtClean="0"/>
              <a:pPr/>
              <a:t>61</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22249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8D990-EC0C-4FD0-9B5A-3EDD9991487F}"/>
              </a:ext>
            </a:extLst>
          </p:cNvPr>
          <p:cNvSpPr>
            <a:spLocks noGrp="1"/>
          </p:cNvSpPr>
          <p:nvPr>
            <p:ph type="title"/>
          </p:nvPr>
        </p:nvSpPr>
        <p:spPr>
          <a:xfrm>
            <a:off x="457201" y="281841"/>
            <a:ext cx="6653213" cy="1143000"/>
          </a:xfrm>
        </p:spPr>
        <p:txBody>
          <a:bodyPr>
            <a:noAutofit/>
          </a:bodyPr>
          <a:lstStyle/>
          <a:p>
            <a:r>
              <a:rPr lang="en-GB" sz="2900" dirty="0"/>
              <a:t>GAINS </a:t>
            </a:r>
            <a:r>
              <a:rPr lang="en-GB" sz="2900" dirty="0" smtClean="0"/>
              <a:t>coordination </a:t>
            </a:r>
            <a:r>
              <a:rPr lang="en-GB" sz="2900" dirty="0"/>
              <a:t>with UK CAA &amp; NATS </a:t>
            </a:r>
          </a:p>
        </p:txBody>
      </p:sp>
      <p:sp>
        <p:nvSpPr>
          <p:cNvPr id="5" name="Slide Number Placeholder 4">
            <a:extLst>
              <a:ext uri="{FF2B5EF4-FFF2-40B4-BE49-F238E27FC236}">
                <a16:creationId xmlns="" xmlns:a16="http://schemas.microsoft.com/office/drawing/2014/main" id="{004A92AD-06F0-4B3A-A7E9-9B545AFAA857}"/>
              </a:ext>
            </a:extLst>
          </p:cNvPr>
          <p:cNvSpPr>
            <a:spLocks noGrp="1"/>
          </p:cNvSpPr>
          <p:nvPr>
            <p:ph type="sldNum" sz="quarter" idx="11"/>
          </p:nvPr>
        </p:nvSpPr>
        <p:spPr/>
        <p:txBody>
          <a:bodyPr/>
          <a:lstStyle/>
          <a:p>
            <a:fld id="{707FE137-0C1A-4C05-8B34-1D89C94DB814}" type="slidenum">
              <a:rPr lang="en-GB" smtClean="0"/>
              <a:pPr/>
              <a:t>62</a:t>
            </a:fld>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535984337"/>
              </p:ext>
            </p:extLst>
          </p:nvPr>
        </p:nvGraphicFramePr>
        <p:xfrm>
          <a:off x="748144" y="1534076"/>
          <a:ext cx="7813963" cy="438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 xmlns:a16="http://schemas.microsoft.com/office/drawing/2014/main" id="{5EE73FAB-CB19-4016-AC0E-CD171AC53307}"/>
              </a:ext>
            </a:extLst>
          </p:cNvPr>
          <p:cNvSpPr txBox="1">
            <a:spLocks/>
          </p:cNvSpPr>
          <p:nvPr/>
        </p:nvSpPr>
        <p:spPr>
          <a:xfrm>
            <a:off x="609601" y="6554432"/>
            <a:ext cx="3896435" cy="2520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Electronic Conspicuity Development in Europe</a:t>
            </a:r>
            <a:endParaRPr lang="en-US" dirty="0"/>
          </a:p>
        </p:txBody>
      </p:sp>
    </p:spTree>
    <p:extLst>
      <p:ext uri="{BB962C8B-B14F-4D97-AF65-F5344CB8AC3E}">
        <p14:creationId xmlns:p14="http://schemas.microsoft.com/office/powerpoint/2010/main" val="1729505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EASA Electronic Conspicuity Forum 15</a:t>
            </a:r>
            <a:r>
              <a:rPr lang="en-GB" baseline="30000" dirty="0"/>
              <a:t>th</a:t>
            </a:r>
            <a:r>
              <a:rPr lang="en-GB" dirty="0"/>
              <a:t> </a:t>
            </a:r>
            <a:r>
              <a:rPr lang="en-GB" dirty="0" smtClean="0"/>
              <a:t>January 2018</a:t>
            </a:r>
            <a:endParaRPr lang="en-GB" dirty="0"/>
          </a:p>
        </p:txBody>
      </p:sp>
      <p:sp>
        <p:nvSpPr>
          <p:cNvPr id="3" name="Content Placeholder 2"/>
          <p:cNvSpPr>
            <a:spLocks noGrp="1"/>
          </p:cNvSpPr>
          <p:nvPr>
            <p:ph idx="1"/>
          </p:nvPr>
        </p:nvSpPr>
        <p:spPr>
          <a:xfrm>
            <a:off x="457200" y="1672190"/>
            <a:ext cx="8188656" cy="3703851"/>
          </a:xfrm>
        </p:spPr>
        <p:txBody>
          <a:bodyPr>
            <a:normAutofit/>
          </a:bodyPr>
          <a:lstStyle/>
          <a:p>
            <a:r>
              <a:rPr lang="en-GB" sz="2400" dirty="0" smtClean="0"/>
              <a:t>CAP1391, plus growing interest in Electronic Conspicuity and increasing range </a:t>
            </a:r>
            <a:r>
              <a:rPr lang="en-GB" sz="2400" dirty="0"/>
              <a:t>of equipment led EASA to </a:t>
            </a:r>
            <a:r>
              <a:rPr lang="en-GB" sz="2400" dirty="0" smtClean="0"/>
              <a:t>gather </a:t>
            </a:r>
            <a:r>
              <a:rPr lang="en-GB" sz="2400" dirty="0"/>
              <a:t>together UK, France, Germany, Garmin, Trig, FLARM, UK, France and Germany </a:t>
            </a:r>
            <a:r>
              <a:rPr lang="en-GB" sz="2400" dirty="0" smtClean="0"/>
              <a:t>CAAs</a:t>
            </a:r>
          </a:p>
          <a:p>
            <a:endParaRPr lang="en-GB" sz="2400" dirty="0"/>
          </a:p>
          <a:p>
            <a:r>
              <a:rPr lang="en-GB" sz="2400" dirty="0"/>
              <a:t>No overall consensus, but </a:t>
            </a:r>
            <a:r>
              <a:rPr lang="en-GB" sz="2400" dirty="0" smtClean="0"/>
              <a:t>many points of agreement.  </a:t>
            </a:r>
          </a:p>
          <a:p>
            <a:endParaRPr lang="en-GB" sz="2400" dirty="0" smtClean="0"/>
          </a:p>
          <a:p>
            <a:r>
              <a:rPr lang="en-GB" sz="2400" dirty="0" smtClean="0"/>
              <a:t>Also several points of difference – work needed to resolve these.</a:t>
            </a:r>
          </a:p>
          <a:p>
            <a:endParaRPr lang="en-GB" sz="2200"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63</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24367439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7338"/>
            <a:ext cx="6653213" cy="1143000"/>
          </a:xfrm>
        </p:spPr>
        <p:txBody>
          <a:bodyPr>
            <a:normAutofit/>
          </a:bodyPr>
          <a:lstStyle/>
          <a:p>
            <a:r>
              <a:rPr lang="en-GB" dirty="0"/>
              <a:t>EASA EC Forum – points of agreement</a:t>
            </a:r>
          </a:p>
        </p:txBody>
      </p:sp>
      <p:sp>
        <p:nvSpPr>
          <p:cNvPr id="3" name="Content Placeholder 2"/>
          <p:cNvSpPr>
            <a:spLocks noGrp="1"/>
          </p:cNvSpPr>
          <p:nvPr>
            <p:ph idx="1"/>
          </p:nvPr>
        </p:nvSpPr>
        <p:spPr>
          <a:xfrm>
            <a:off x="457200" y="1241946"/>
            <a:ext cx="8188656" cy="4884217"/>
          </a:xfrm>
        </p:spPr>
        <p:txBody>
          <a:bodyPr>
            <a:normAutofit fontScale="92500"/>
          </a:bodyPr>
          <a:lstStyle/>
          <a:p>
            <a:pPr marL="457200" lvl="0" indent="-457200">
              <a:buFont typeface="Arial" panose="020B0604020202020204" pitchFamily="34" charset="0"/>
              <a:buChar char="•"/>
            </a:pPr>
            <a:r>
              <a:rPr lang="en-US" sz="2600" dirty="0"/>
              <a:t>U</a:t>
            </a:r>
            <a:r>
              <a:rPr lang="en-US" sz="2600" dirty="0" smtClean="0"/>
              <a:t>naided </a:t>
            </a:r>
            <a:r>
              <a:rPr lang="en-US" sz="2600" dirty="0"/>
              <a:t>see-and-avoid </a:t>
            </a:r>
            <a:r>
              <a:rPr lang="en-US" sz="2600" dirty="0" smtClean="0"/>
              <a:t>is not good enough as </a:t>
            </a:r>
            <a:r>
              <a:rPr lang="en-US" sz="2600" dirty="0"/>
              <a:t>a means of conflict and collision avoidance</a:t>
            </a:r>
            <a:endParaRPr lang="en-GB" sz="2600" dirty="0"/>
          </a:p>
          <a:p>
            <a:pPr marL="457200" lvl="0" indent="-457200">
              <a:buFont typeface="Arial" panose="020B0604020202020204" pitchFamily="34" charset="0"/>
              <a:buChar char="•"/>
            </a:pPr>
            <a:r>
              <a:rPr lang="en-US" sz="2600" dirty="0" smtClean="0"/>
              <a:t>Electronic </a:t>
            </a:r>
            <a:r>
              <a:rPr lang="en-US" sz="2600" dirty="0"/>
              <a:t>conspicuity </a:t>
            </a:r>
            <a:r>
              <a:rPr lang="en-US" sz="2600" dirty="0" smtClean="0"/>
              <a:t>is of value for GA </a:t>
            </a:r>
            <a:r>
              <a:rPr lang="en-US" sz="2600" dirty="0"/>
              <a:t>air-air </a:t>
            </a:r>
            <a:r>
              <a:rPr lang="en-US" sz="2600" dirty="0" smtClean="0"/>
              <a:t>applications</a:t>
            </a:r>
            <a:endParaRPr lang="en-GB" sz="2600" dirty="0"/>
          </a:p>
          <a:p>
            <a:pPr marL="457200" lvl="0" indent="-457200">
              <a:buFont typeface="Arial" panose="020B0604020202020204" pitchFamily="34" charset="0"/>
              <a:buChar char="•"/>
            </a:pPr>
            <a:r>
              <a:rPr lang="en-US" sz="2600" dirty="0" smtClean="0"/>
              <a:t>Interoperability is needed in </a:t>
            </a:r>
            <a:r>
              <a:rPr lang="en-US" sz="2600" dirty="0"/>
              <a:t>the implementation of EC</a:t>
            </a:r>
            <a:endParaRPr lang="en-GB" sz="2600" dirty="0"/>
          </a:p>
          <a:p>
            <a:pPr marL="457200" lvl="0" indent="-457200">
              <a:buFont typeface="Arial" panose="020B0604020202020204" pitchFamily="34" charset="0"/>
              <a:buChar char="•"/>
            </a:pPr>
            <a:r>
              <a:rPr lang="en-US" sz="2600" dirty="0" smtClean="0"/>
              <a:t>“Be seen” is of value as </a:t>
            </a:r>
            <a:r>
              <a:rPr lang="en-US" sz="2600" dirty="0"/>
              <a:t>well as seeing other aircraft</a:t>
            </a:r>
            <a:endParaRPr lang="en-GB" sz="2600" dirty="0"/>
          </a:p>
          <a:p>
            <a:pPr marL="457200" lvl="0" indent="-457200">
              <a:buFont typeface="Arial" panose="020B0604020202020204" pitchFamily="34" charset="0"/>
              <a:buChar char="•"/>
            </a:pPr>
            <a:r>
              <a:rPr lang="en-US" sz="2600" dirty="0" smtClean="0"/>
              <a:t>Data </a:t>
            </a:r>
            <a:r>
              <a:rPr lang="en-US" sz="2600" dirty="0"/>
              <a:t>quality requirements for </a:t>
            </a:r>
            <a:r>
              <a:rPr lang="en-US" sz="2600" dirty="0" smtClean="0"/>
              <a:t>GA traffic awareness applications </a:t>
            </a:r>
            <a:r>
              <a:rPr lang="en-US" sz="2600" dirty="0"/>
              <a:t>do not need to be as demanding as for ATS separation applications</a:t>
            </a:r>
            <a:endParaRPr lang="en-GB" sz="2600" dirty="0"/>
          </a:p>
          <a:p>
            <a:pPr marL="457200" lvl="0" indent="-457200">
              <a:buFont typeface="Arial" panose="020B0604020202020204" pitchFamily="34" charset="0"/>
              <a:buChar char="•"/>
            </a:pPr>
            <a:r>
              <a:rPr lang="en-US" sz="2600" dirty="0" smtClean="0"/>
              <a:t>EC </a:t>
            </a:r>
            <a:r>
              <a:rPr lang="en-US" sz="2600" dirty="0"/>
              <a:t>equipage in GA </a:t>
            </a:r>
            <a:r>
              <a:rPr lang="en-US" sz="2600" dirty="0" smtClean="0"/>
              <a:t>should be </a:t>
            </a:r>
            <a:r>
              <a:rPr lang="en-US" sz="2600" dirty="0"/>
              <a:t>driven by benefit to the user</a:t>
            </a:r>
            <a:endParaRPr lang="en-GB" sz="2600" dirty="0"/>
          </a:p>
          <a:p>
            <a:pPr marL="457200" lvl="0" indent="-457200">
              <a:buFont typeface="Arial" panose="020B0604020202020204" pitchFamily="34" charset="0"/>
              <a:buChar char="•"/>
            </a:pPr>
            <a:r>
              <a:rPr lang="en-US" sz="2600" dirty="0" smtClean="0"/>
              <a:t>GA is price sensitive for discretionary purchases.  Equipment needs to cost significantly </a:t>
            </a:r>
            <a:r>
              <a:rPr lang="en-US" sz="2600" dirty="0"/>
              <a:t>under €</a:t>
            </a:r>
            <a:r>
              <a:rPr lang="en-US" sz="2600" dirty="0" smtClean="0"/>
              <a:t>1000?  €500?  less?</a:t>
            </a:r>
            <a:endParaRPr lang="en-GB" sz="2600" dirty="0"/>
          </a:p>
          <a:p>
            <a:endParaRPr lang="en-GB" sz="3200" b="1" i="1" dirty="0">
              <a:solidFill>
                <a:schemeClr val="tx2"/>
              </a:solidFill>
              <a:ea typeface="+mj-ea"/>
            </a:endParaRPr>
          </a:p>
        </p:txBody>
      </p:sp>
      <p:sp>
        <p:nvSpPr>
          <p:cNvPr id="5" name="Slide Number Placeholder 4"/>
          <p:cNvSpPr>
            <a:spLocks noGrp="1"/>
          </p:cNvSpPr>
          <p:nvPr>
            <p:ph type="sldNum" sz="quarter" idx="11"/>
          </p:nvPr>
        </p:nvSpPr>
        <p:spPr/>
        <p:txBody>
          <a:bodyPr/>
          <a:lstStyle/>
          <a:p>
            <a:fld id="{707FE137-0C1A-4C05-8B34-1D89C94DB814}" type="slidenum">
              <a:rPr lang="en-GB" smtClean="0"/>
              <a:pPr/>
              <a:t>64</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29118876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EASA EC Forum – points of difference </a:t>
            </a:r>
            <a:r>
              <a:rPr lang="en-GB" dirty="0" smtClean="0"/>
              <a:t>and issues </a:t>
            </a:r>
            <a:r>
              <a:rPr lang="en-GB" dirty="0"/>
              <a:t>to solve</a:t>
            </a:r>
          </a:p>
        </p:txBody>
      </p:sp>
      <p:sp>
        <p:nvSpPr>
          <p:cNvPr id="3" name="Content Placeholder 2"/>
          <p:cNvSpPr>
            <a:spLocks noGrp="1"/>
          </p:cNvSpPr>
          <p:nvPr>
            <p:ph idx="1"/>
          </p:nvPr>
        </p:nvSpPr>
        <p:spPr>
          <a:xfrm>
            <a:off x="106878" y="1430338"/>
            <a:ext cx="8930244" cy="4887335"/>
          </a:xfrm>
        </p:spPr>
        <p:txBody>
          <a:bodyPr>
            <a:normAutofit fontScale="55000" lnSpcReduction="20000"/>
          </a:bodyPr>
          <a:lstStyle/>
          <a:p>
            <a:pPr marL="457200" lvl="0" indent="-457200">
              <a:buFont typeface="Arial" panose="020B0604020202020204" pitchFamily="34" charset="0"/>
              <a:buChar char="•"/>
            </a:pPr>
            <a:r>
              <a:rPr lang="en-GB" sz="3600" dirty="0" smtClean="0"/>
              <a:t>Is spectrum congestion an issue or not?</a:t>
            </a:r>
          </a:p>
          <a:p>
            <a:pPr marL="457200" lvl="0" indent="-457200">
              <a:buFont typeface="Arial" panose="020B0604020202020204" pitchFamily="34" charset="0"/>
              <a:buChar char="•"/>
            </a:pPr>
            <a:r>
              <a:rPr lang="en-GB" sz="3600" dirty="0" smtClean="0"/>
              <a:t>Interoperability: single or multiple datalinks? Common protocol and datalink? multiple receivers? rebroadcast techniques?</a:t>
            </a:r>
          </a:p>
          <a:p>
            <a:pPr marL="457200" lvl="0" indent="-457200">
              <a:buFont typeface="Arial" panose="020B0604020202020204" pitchFamily="34" charset="0"/>
              <a:buChar char="•"/>
            </a:pPr>
            <a:r>
              <a:rPr lang="en-GB" sz="3600" dirty="0" smtClean="0"/>
              <a:t>Data quality vs uptake: is some assurance of quality needed to avoid hazardously misleading info </a:t>
            </a:r>
            <a:r>
              <a:rPr lang="en-GB" sz="3600" b="1" i="1" dirty="0" smtClean="0"/>
              <a:t>OR</a:t>
            </a:r>
            <a:r>
              <a:rPr lang="en-GB" sz="3600" dirty="0" smtClean="0"/>
              <a:t> is any data better than none? Non-zero data quality drives up price and reduces manufacturers' options</a:t>
            </a:r>
          </a:p>
          <a:p>
            <a:pPr marL="457200" lvl="0" indent="-457200">
              <a:buFont typeface="Arial" panose="020B0604020202020204" pitchFamily="34" charset="0"/>
              <a:buChar char="•"/>
            </a:pPr>
            <a:r>
              <a:rPr lang="en-GB" sz="3600" dirty="0" smtClean="0"/>
              <a:t>Human factors. EC in the cockpit might distract and mislead so training is required </a:t>
            </a:r>
            <a:r>
              <a:rPr lang="en-GB" sz="3600" b="1" i="1" dirty="0" smtClean="0"/>
              <a:t>OR</a:t>
            </a:r>
            <a:r>
              <a:rPr lang="en-GB" sz="3600" dirty="0" smtClean="0"/>
              <a:t> pilots can work it out themselves: try it and learn from experience.</a:t>
            </a:r>
          </a:p>
          <a:p>
            <a:pPr marL="457200" lvl="0" indent="-457200">
              <a:buFont typeface="Arial" panose="020B0604020202020204" pitchFamily="34" charset="0"/>
              <a:buChar char="•"/>
            </a:pPr>
            <a:r>
              <a:rPr lang="en-GB" sz="3600" dirty="0" smtClean="0"/>
              <a:t>Find the right solution now; bad idea to spend and then find equipment is superseded </a:t>
            </a:r>
            <a:r>
              <a:rPr lang="en-GB" sz="3600" b="1" i="1" dirty="0" smtClean="0"/>
              <a:t>OR</a:t>
            </a:r>
            <a:r>
              <a:rPr lang="en-GB" sz="3600" dirty="0" smtClean="0"/>
              <a:t> deploy technologies that are partial solutions, so long as they are cost effective now. Users want something useful today, not perfection tomorrow.</a:t>
            </a:r>
          </a:p>
          <a:p>
            <a:pPr marL="457200" lvl="0" indent="-457200">
              <a:buFont typeface="Arial" panose="020B0604020202020204" pitchFamily="34" charset="0"/>
              <a:buChar char="•"/>
            </a:pPr>
            <a:r>
              <a:rPr lang="en-GB" sz="3600" dirty="0" smtClean="0"/>
              <a:t>Dominant ATS need for EC is CAT collision avoidance and infringement protection (ground based). ATS apps need high quality.  But GA mainly wants avoidance of MAC, quality is already good enough.</a:t>
            </a:r>
          </a:p>
          <a:p>
            <a:pPr marL="457200" lvl="0" indent="-457200">
              <a:buFont typeface="Arial" panose="020B0604020202020204" pitchFamily="34" charset="0"/>
              <a:buChar char="•"/>
            </a:pPr>
            <a:r>
              <a:rPr lang="en-GB" sz="3600" dirty="0" smtClean="0"/>
              <a:t>Regulation.  1090ES in EASA aircraft should be based on high quality data (CS STAN) </a:t>
            </a:r>
            <a:r>
              <a:rPr lang="en-GB" sz="3600" b="1" i="1" dirty="0" smtClean="0"/>
              <a:t>OR</a:t>
            </a:r>
            <a:r>
              <a:rPr lang="en-GB" sz="3600" dirty="0" smtClean="0"/>
              <a:t> all EC equipment should be encouraged, even if lower data quality.</a:t>
            </a:r>
          </a:p>
          <a:p>
            <a:pPr marL="457200" lvl="0" indent="-457200">
              <a:buFont typeface="Arial" panose="020B0604020202020204" pitchFamily="34" charset="0"/>
              <a:buChar char="•"/>
            </a:pPr>
            <a:endParaRPr lang="en-GB" sz="2600" dirty="0"/>
          </a:p>
          <a:p>
            <a:endParaRPr lang="en-GB" sz="3200" b="1" i="1" dirty="0">
              <a:solidFill>
                <a:schemeClr val="tx2"/>
              </a:solidFill>
              <a:ea typeface="+mj-ea"/>
            </a:endParaRPr>
          </a:p>
        </p:txBody>
      </p:sp>
      <p:sp>
        <p:nvSpPr>
          <p:cNvPr id="5" name="Slide Number Placeholder 4"/>
          <p:cNvSpPr>
            <a:spLocks noGrp="1"/>
          </p:cNvSpPr>
          <p:nvPr>
            <p:ph type="sldNum" sz="quarter" idx="11"/>
          </p:nvPr>
        </p:nvSpPr>
        <p:spPr/>
        <p:txBody>
          <a:bodyPr/>
          <a:lstStyle/>
          <a:p>
            <a:fld id="{707FE137-0C1A-4C05-8B34-1D89C94DB814}" type="slidenum">
              <a:rPr lang="en-GB" smtClean="0"/>
              <a:pPr/>
              <a:t>65</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30835333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are we now?</a:t>
            </a: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188258" y="1241946"/>
            <a:ext cx="8754035" cy="4884217"/>
          </a:xfrm>
        </p:spPr>
        <p:txBody>
          <a:bodyPr>
            <a:normAutofit/>
          </a:bodyPr>
          <a:lstStyle/>
          <a:p>
            <a:pPr marL="457200" indent="-457200">
              <a:buFont typeface="Arial" panose="020B0604020202020204" pitchFamily="34" charset="0"/>
              <a:buChar char="•"/>
            </a:pPr>
            <a:r>
              <a:rPr lang="en-GB" sz="2800" dirty="0" smtClean="0"/>
              <a:t>Through the NATS initiative with AOPA and supported by SESAR, we have reached a position where lightly regulated EC equipment is on the market at a significantly lower cost than fully certified ADS-B.</a:t>
            </a:r>
          </a:p>
          <a:p>
            <a:pPr marL="457200" indent="-457200">
              <a:buFont typeface="Arial" panose="020B0604020202020204" pitchFamily="34" charset="0"/>
              <a:buChar char="•"/>
            </a:pPr>
            <a:r>
              <a:rPr lang="en-GB" sz="2800" dirty="0" smtClean="0"/>
              <a:t>Easier for GA to get into the EC environment.</a:t>
            </a:r>
          </a:p>
          <a:p>
            <a:pPr marL="457200" indent="-457200">
              <a:buFont typeface="Arial" panose="020B0604020202020204" pitchFamily="34" charset="0"/>
              <a:buChar char="•"/>
            </a:pPr>
            <a:r>
              <a:rPr lang="en-GB" sz="2800" dirty="0" smtClean="0"/>
              <a:t>But the story is not over.</a:t>
            </a:r>
          </a:p>
          <a:p>
            <a:pPr marL="457200" indent="-457200">
              <a:buFont typeface="Arial" panose="020B0604020202020204" pitchFamily="34" charset="0"/>
              <a:buChar char="•"/>
            </a:pPr>
            <a:r>
              <a:rPr lang="en-GB" sz="2800" dirty="0" smtClean="0"/>
              <a:t>Current equipment should be a step to better solutions.</a:t>
            </a:r>
          </a:p>
          <a:p>
            <a:pPr marL="457200" indent="-457200">
              <a:buFont typeface="Arial" panose="020B0604020202020204" pitchFamily="34" charset="0"/>
              <a:buChar char="•"/>
            </a:pPr>
            <a:r>
              <a:rPr lang="en-GB" sz="2800" dirty="0" smtClean="0"/>
              <a:t>Involvement of EASA may lead to Europe-wide acceptability and usage of GA Electronic Conspicuity along the lines of CAP1391.</a:t>
            </a:r>
            <a:endParaRPr lang="en-GB" sz="2800"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66</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3657089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724" y="4437112"/>
            <a:ext cx="396044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End</a:t>
            </a:r>
            <a:endParaRPr lang="en-GB" b="1" dirty="0"/>
          </a:p>
        </p:txBody>
      </p:sp>
      <p:sp>
        <p:nvSpPr>
          <p:cNvPr id="4" name="Subtitle 2"/>
          <p:cNvSpPr txBox="1">
            <a:spLocks/>
          </p:cNvSpPr>
          <p:nvPr/>
        </p:nvSpPr>
        <p:spPr>
          <a:xfrm>
            <a:off x="1267544" y="1196752"/>
            <a:ext cx="6400800" cy="6949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tx1">
                    <a:tint val="75000"/>
                  </a:schemeClr>
                </a:solidFill>
              </a:rPr>
              <a:t>Thanks for listening.</a:t>
            </a:r>
            <a:endParaRPr lang="en-GB" b="1" dirty="0">
              <a:solidFill>
                <a:schemeClr val="tx1">
                  <a:tint val="75000"/>
                </a:schemeClr>
              </a:solidFill>
            </a:endParaRPr>
          </a:p>
        </p:txBody>
      </p:sp>
      <p:pic>
        <p:nvPicPr>
          <p:cNvPr id="8" name="Picture 2" descr="http://www.aopa.co.uk/images/stories/Logos/aopa_two_tone_logo_90x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463" y="2344735"/>
            <a:ext cx="1856961" cy="144430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26492656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FA202-8044-48F5-B363-2C3B43BB2D79}"/>
              </a:ext>
            </a:extLst>
          </p:cNvPr>
          <p:cNvSpPr>
            <a:spLocks noGrp="1"/>
          </p:cNvSpPr>
          <p:nvPr>
            <p:ph type="title"/>
          </p:nvPr>
        </p:nvSpPr>
        <p:spPr>
          <a:xfrm>
            <a:off x="580014" y="243718"/>
            <a:ext cx="6653213" cy="1143000"/>
          </a:xfrm>
        </p:spPr>
        <p:txBody>
          <a:bodyPr/>
          <a:lstStyle/>
          <a:p>
            <a:r>
              <a:rPr lang="en-GB" dirty="0" smtClean="0"/>
              <a:t>Glossary and Acronyms</a:t>
            </a:r>
            <a:endParaRPr lang="en-GB" dirty="0"/>
          </a:p>
        </p:txBody>
      </p:sp>
      <p:sp>
        <p:nvSpPr>
          <p:cNvPr id="4"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p:txBody>
          <a:bodyPr/>
          <a:lstStyle/>
          <a:p>
            <a:r>
              <a:rPr lang="en-US" dirty="0" smtClean="0"/>
              <a:t>Electronic Conspicuity Development in Europe</a:t>
            </a:r>
            <a:endParaRPr lang="en-US"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p:txBody>
          <a:bodyPr/>
          <a:lstStyle/>
          <a:p>
            <a:fld id="{707FE137-0C1A-4C05-8B34-1D89C94DB814}" type="slidenum">
              <a:rPr lang="en-GB" smtClean="0"/>
              <a:pPr/>
              <a:t>68</a:t>
            </a:fld>
            <a:endParaRPr lang="en-GB" dirty="0"/>
          </a:p>
        </p:txBody>
      </p:sp>
      <p:sp>
        <p:nvSpPr>
          <p:cNvPr id="6" name="Content Placeholder 5"/>
          <p:cNvSpPr>
            <a:spLocks noGrp="1"/>
          </p:cNvSpPr>
          <p:nvPr>
            <p:ph idx="1"/>
          </p:nvPr>
        </p:nvSpPr>
        <p:spPr>
          <a:xfrm>
            <a:off x="457200" y="1600200"/>
            <a:ext cx="3720662" cy="4525963"/>
          </a:xfrm>
        </p:spPr>
        <p:txBody>
          <a:bodyPr>
            <a:normAutofit fontScale="70000" lnSpcReduction="20000"/>
          </a:bodyPr>
          <a:lstStyle/>
          <a:p>
            <a:r>
              <a:rPr lang="en-GB" b="1" dirty="0"/>
              <a:t>ANC </a:t>
            </a:r>
            <a:r>
              <a:rPr lang="en-GB" dirty="0"/>
              <a:t>Air Navigation Conference (ICAO)</a:t>
            </a:r>
          </a:p>
          <a:p>
            <a:r>
              <a:rPr lang="en-GB" b="1" dirty="0" smtClean="0"/>
              <a:t>ANSP </a:t>
            </a:r>
            <a:r>
              <a:rPr lang="en-GB" dirty="0" smtClean="0"/>
              <a:t>Air Navigation Service Provider</a:t>
            </a:r>
          </a:p>
          <a:p>
            <a:r>
              <a:rPr lang="en-GB" b="1" dirty="0" smtClean="0"/>
              <a:t>ATS </a:t>
            </a:r>
            <a:r>
              <a:rPr lang="en-GB" dirty="0" smtClean="0"/>
              <a:t>Air Traffic Services</a:t>
            </a:r>
          </a:p>
          <a:p>
            <a:r>
              <a:rPr lang="en-GB" b="1" dirty="0" smtClean="0"/>
              <a:t>BGA</a:t>
            </a:r>
            <a:r>
              <a:rPr lang="en-GB" dirty="0" smtClean="0"/>
              <a:t> </a:t>
            </a:r>
            <a:r>
              <a:rPr lang="en-GB" dirty="0"/>
              <a:t>British Gliding Association</a:t>
            </a:r>
          </a:p>
          <a:p>
            <a:r>
              <a:rPr lang="en-GB" b="1" dirty="0"/>
              <a:t>BHPA</a:t>
            </a:r>
            <a:r>
              <a:rPr lang="en-GB" dirty="0"/>
              <a:t> British Hang Gliding &amp; Paragliding Association</a:t>
            </a:r>
          </a:p>
          <a:p>
            <a:r>
              <a:rPr lang="en-GB" b="1" dirty="0"/>
              <a:t>BMAA</a:t>
            </a:r>
            <a:r>
              <a:rPr lang="en-GB" dirty="0"/>
              <a:t> British Microlight Aircraft Association </a:t>
            </a:r>
          </a:p>
          <a:p>
            <a:r>
              <a:rPr lang="en-GB" b="1" dirty="0" smtClean="0"/>
              <a:t>CAA </a:t>
            </a:r>
            <a:r>
              <a:rPr lang="en-GB" dirty="0" smtClean="0"/>
              <a:t>Civil Aviation Authority</a:t>
            </a:r>
          </a:p>
          <a:p>
            <a:r>
              <a:rPr lang="en-GB" b="1" dirty="0" smtClean="0"/>
              <a:t>CAP </a:t>
            </a:r>
            <a:r>
              <a:rPr lang="en-GB" dirty="0" smtClean="0"/>
              <a:t>Civil Aviation Publication (UK) </a:t>
            </a:r>
          </a:p>
          <a:p>
            <a:r>
              <a:rPr lang="en-GB" b="1" dirty="0" smtClean="0"/>
              <a:t>CAT </a:t>
            </a:r>
            <a:r>
              <a:rPr lang="en-GB" dirty="0"/>
              <a:t>Commercial Air Transport</a:t>
            </a:r>
          </a:p>
          <a:p>
            <a:r>
              <a:rPr lang="en-GB" b="1" dirty="0"/>
              <a:t>CRISTAL </a:t>
            </a:r>
            <a:r>
              <a:rPr lang="en-GB" dirty="0" err="1"/>
              <a:t>Co-opeRative</a:t>
            </a:r>
            <a:r>
              <a:rPr lang="en-GB" dirty="0"/>
              <a:t> </a:t>
            </a:r>
            <a:r>
              <a:rPr lang="en-GB" dirty="0" err="1"/>
              <a:t>ValidatIon</a:t>
            </a:r>
            <a:r>
              <a:rPr lang="en-GB" dirty="0"/>
              <a:t> of Surveillance Techniques and </a:t>
            </a:r>
            <a:r>
              <a:rPr lang="en-GB" dirty="0" err="1" smtClean="0"/>
              <a:t>AppLications</a:t>
            </a:r>
            <a:r>
              <a:rPr lang="en-GB" dirty="0" smtClean="0"/>
              <a:t> (Eurocontrol funded trials infrastructure)</a:t>
            </a:r>
            <a:endParaRPr lang="en-GB" dirty="0"/>
          </a:p>
          <a:p>
            <a:r>
              <a:rPr lang="en-GB" b="1" dirty="0" smtClean="0"/>
              <a:t>DFS </a:t>
            </a:r>
            <a:r>
              <a:rPr lang="en-GB" dirty="0"/>
              <a:t>Deutsche </a:t>
            </a:r>
            <a:r>
              <a:rPr lang="en-GB" dirty="0" err="1"/>
              <a:t>Flugsicherung</a:t>
            </a:r>
            <a:r>
              <a:rPr lang="en-GB" dirty="0"/>
              <a:t> </a:t>
            </a:r>
            <a:r>
              <a:rPr lang="en-GB" dirty="0" smtClean="0"/>
              <a:t>(German ANSP)</a:t>
            </a:r>
            <a:endParaRPr lang="en-GB" dirty="0"/>
          </a:p>
          <a:p>
            <a:r>
              <a:rPr lang="en-GB" b="1" dirty="0" smtClean="0"/>
              <a:t>EASA </a:t>
            </a:r>
            <a:r>
              <a:rPr lang="en-GB" dirty="0"/>
              <a:t>European Aviation Safety Agency</a:t>
            </a:r>
          </a:p>
          <a:p>
            <a:r>
              <a:rPr lang="en-GB" b="1" dirty="0" smtClean="0"/>
              <a:t>EUROCAE </a:t>
            </a:r>
            <a:r>
              <a:rPr lang="en-GB" dirty="0"/>
              <a:t>European Organisation for Civil Aviation Equipment (Standards body)</a:t>
            </a:r>
          </a:p>
          <a:p>
            <a:r>
              <a:rPr lang="en-GB" b="1" dirty="0"/>
              <a:t>Eurocontrol </a:t>
            </a:r>
            <a:r>
              <a:rPr lang="en-GB" dirty="0"/>
              <a:t>European Organisation for the Safety of Air Navigation</a:t>
            </a:r>
          </a:p>
          <a:p>
            <a:r>
              <a:rPr lang="en-GB" b="1" dirty="0" smtClean="0"/>
              <a:t>EVA </a:t>
            </a:r>
            <a:r>
              <a:rPr lang="en-GB" dirty="0" smtClean="0"/>
              <a:t>Electronic Visibility by ADS-B</a:t>
            </a:r>
          </a:p>
          <a:p>
            <a:r>
              <a:rPr lang="en-GB" b="1" dirty="0"/>
              <a:t>FAA </a:t>
            </a:r>
            <a:r>
              <a:rPr lang="en-GB" dirty="0"/>
              <a:t>Federal Aviation Administration</a:t>
            </a:r>
          </a:p>
          <a:p>
            <a:r>
              <a:rPr lang="en-GB" b="1" dirty="0" smtClean="0"/>
              <a:t>FLARM </a:t>
            </a:r>
            <a:r>
              <a:rPr lang="en-GB" dirty="0" smtClean="0"/>
              <a:t>Flight Alarm (Glider Collision Warning Equipment)</a:t>
            </a:r>
          </a:p>
          <a:p>
            <a:r>
              <a:rPr lang="en-GB" b="1" dirty="0"/>
              <a:t>GA </a:t>
            </a:r>
            <a:r>
              <a:rPr lang="en-GB" dirty="0"/>
              <a:t>General Aviation</a:t>
            </a:r>
          </a:p>
          <a:p>
            <a:endParaRPr lang="en-GB" b="1" dirty="0" smtClean="0"/>
          </a:p>
          <a:p>
            <a:endParaRPr lang="en-GB" dirty="0"/>
          </a:p>
        </p:txBody>
      </p:sp>
      <p:sp>
        <p:nvSpPr>
          <p:cNvPr id="7" name="Content Placeholder 5"/>
          <p:cNvSpPr txBox="1">
            <a:spLocks/>
          </p:cNvSpPr>
          <p:nvPr/>
        </p:nvSpPr>
        <p:spPr>
          <a:xfrm>
            <a:off x="4566866" y="1594940"/>
            <a:ext cx="3720662" cy="452596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GB" sz="1500" dirty="0" smtClean="0"/>
              <a:t>, </a:t>
            </a:r>
          </a:p>
          <a:p>
            <a:pPr>
              <a:lnSpc>
                <a:spcPct val="90000"/>
              </a:lnSpc>
            </a:pPr>
            <a:r>
              <a:rPr lang="en-GB" sz="1500" dirty="0" smtClean="0"/>
              <a:t> </a:t>
            </a:r>
            <a:endParaRPr lang="en-GB" sz="1500" b="1" dirty="0" smtClean="0"/>
          </a:p>
          <a:p>
            <a:pPr>
              <a:lnSpc>
                <a:spcPct val="90000"/>
              </a:lnSpc>
            </a:pPr>
            <a:endParaRPr lang="en-GB" sz="1700" b="1" dirty="0"/>
          </a:p>
          <a:p>
            <a:endParaRPr lang="en-GB" b="1" dirty="0" smtClean="0"/>
          </a:p>
          <a:p>
            <a:endParaRPr lang="en-GB" dirty="0"/>
          </a:p>
        </p:txBody>
      </p:sp>
      <p:sp>
        <p:nvSpPr>
          <p:cNvPr id="8" name="Content Placeholder 5"/>
          <p:cNvSpPr txBox="1">
            <a:spLocks/>
          </p:cNvSpPr>
          <p:nvPr/>
        </p:nvSpPr>
        <p:spPr>
          <a:xfrm>
            <a:off x="4714875" y="1600200"/>
            <a:ext cx="3720662" cy="4525963"/>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smtClean="0"/>
              <a:t>GAINS </a:t>
            </a:r>
            <a:r>
              <a:rPr lang="en-GB" dirty="0" smtClean="0"/>
              <a:t>General Aviation Improved Navigation &amp; Surveillance</a:t>
            </a:r>
          </a:p>
          <a:p>
            <a:r>
              <a:rPr lang="en-GB" b="1" dirty="0" smtClean="0"/>
              <a:t>ICAO </a:t>
            </a:r>
            <a:r>
              <a:rPr lang="en-GB" dirty="0" smtClean="0"/>
              <a:t>International Civil Aviation Organisation</a:t>
            </a:r>
          </a:p>
          <a:p>
            <a:r>
              <a:rPr lang="en-GB" b="1" dirty="0" smtClean="0"/>
              <a:t>LAA</a:t>
            </a:r>
            <a:r>
              <a:rPr lang="en-GB" dirty="0" smtClean="0"/>
              <a:t> Light Aviation Association</a:t>
            </a:r>
          </a:p>
          <a:p>
            <a:r>
              <a:rPr lang="en-GB" b="1" dirty="0" smtClean="0"/>
              <a:t>LPAT </a:t>
            </a:r>
            <a:r>
              <a:rPr lang="en-GB" dirty="0" smtClean="0"/>
              <a:t>Low Power ADS-B Transceiver</a:t>
            </a:r>
          </a:p>
          <a:p>
            <a:r>
              <a:rPr lang="en-GB" b="1" dirty="0" smtClean="0"/>
              <a:t>MAC </a:t>
            </a:r>
            <a:r>
              <a:rPr lang="en-GB" dirty="0" smtClean="0"/>
              <a:t>Mid Air Collision</a:t>
            </a:r>
          </a:p>
          <a:p>
            <a:r>
              <a:rPr lang="en-GB" b="1" dirty="0"/>
              <a:t>NATS </a:t>
            </a:r>
            <a:r>
              <a:rPr lang="en-GB" dirty="0"/>
              <a:t>National Air Traffic Services (UK ANSP)</a:t>
            </a:r>
          </a:p>
          <a:p>
            <a:r>
              <a:rPr lang="en-GB" b="1" dirty="0" smtClean="0"/>
              <a:t>NCO </a:t>
            </a:r>
            <a:r>
              <a:rPr lang="en-GB" dirty="0" smtClean="0"/>
              <a:t>Non Complex Operation</a:t>
            </a:r>
          </a:p>
          <a:p>
            <a:r>
              <a:rPr lang="en-GB" b="1" dirty="0" smtClean="0"/>
              <a:t>RTCA USA </a:t>
            </a:r>
            <a:r>
              <a:rPr lang="en-GB" dirty="0" smtClean="0"/>
              <a:t>Aviation Standards Organisation (equivalent to EUROCAE)</a:t>
            </a:r>
          </a:p>
          <a:p>
            <a:r>
              <a:rPr lang="en-GB" b="1" dirty="0" smtClean="0"/>
              <a:t>SC186 </a:t>
            </a:r>
            <a:r>
              <a:rPr lang="en-GB" dirty="0" smtClean="0"/>
              <a:t>RTCA ADS-B Special Committee</a:t>
            </a:r>
          </a:p>
          <a:p>
            <a:r>
              <a:rPr lang="en-GB" b="1" dirty="0" smtClean="0"/>
              <a:t>SESAR </a:t>
            </a:r>
            <a:r>
              <a:rPr lang="en-GB" dirty="0" smtClean="0"/>
              <a:t>Single European Sky ATM Research</a:t>
            </a:r>
          </a:p>
          <a:p>
            <a:r>
              <a:rPr lang="en-GB" b="1" dirty="0"/>
              <a:t>SPI IR </a:t>
            </a:r>
            <a:r>
              <a:rPr lang="en-GB" dirty="0"/>
              <a:t>Surveillance Performance &amp; Interoperability Implementing Rule (European “Mandate”)</a:t>
            </a:r>
          </a:p>
          <a:p>
            <a:r>
              <a:rPr lang="en-GB" b="1" dirty="0" smtClean="0"/>
              <a:t>TABS  </a:t>
            </a:r>
            <a:r>
              <a:rPr lang="en-GB" dirty="0" smtClean="0"/>
              <a:t>Traffic Awareness Beacon System</a:t>
            </a:r>
          </a:p>
          <a:p>
            <a:r>
              <a:rPr lang="en-GB" b="1" dirty="0" smtClean="0"/>
              <a:t>TSAA </a:t>
            </a:r>
            <a:r>
              <a:rPr lang="en-GB" dirty="0" smtClean="0"/>
              <a:t>Traffic Situation Awareness with Alerts (EUROCAE/RTCA GA Collision Detection Application)</a:t>
            </a:r>
          </a:p>
          <a:p>
            <a:r>
              <a:rPr lang="en-GB" b="1" dirty="0" smtClean="0"/>
              <a:t>UAT </a:t>
            </a:r>
            <a:r>
              <a:rPr lang="en-GB" dirty="0" smtClean="0"/>
              <a:t>Universal Access Transceiver</a:t>
            </a:r>
          </a:p>
          <a:p>
            <a:r>
              <a:rPr lang="en-GB" b="1" dirty="0" smtClean="0"/>
              <a:t>VDL4 </a:t>
            </a:r>
            <a:r>
              <a:rPr lang="en-GB" dirty="0" smtClean="0"/>
              <a:t>VHF Data Link Mode 4</a:t>
            </a:r>
          </a:p>
          <a:p>
            <a:r>
              <a:rPr lang="en-GB" b="1" dirty="0" smtClean="0"/>
              <a:t>WAM </a:t>
            </a:r>
            <a:r>
              <a:rPr lang="en-GB" dirty="0" smtClean="0"/>
              <a:t>Wide Area Multilateration</a:t>
            </a:r>
          </a:p>
          <a:p>
            <a:r>
              <a:rPr lang="en-GB" b="1" dirty="0" smtClean="0"/>
              <a:t>WG51 </a:t>
            </a:r>
            <a:r>
              <a:rPr lang="en-GB" dirty="0" smtClean="0"/>
              <a:t>EUROCAE ADS-B WG</a:t>
            </a:r>
          </a:p>
          <a:p>
            <a:endParaRPr lang="en-GB" b="1" dirty="0" smtClean="0"/>
          </a:p>
          <a:p>
            <a:endParaRPr lang="en-GB" dirty="0"/>
          </a:p>
        </p:txBody>
      </p:sp>
    </p:spTree>
    <p:extLst>
      <p:ext uri="{BB962C8B-B14F-4D97-AF65-F5344CB8AC3E}">
        <p14:creationId xmlns:p14="http://schemas.microsoft.com/office/powerpoint/2010/main" val="566547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 y="2654020"/>
            <a:ext cx="7758349" cy="1143000"/>
          </a:xfrm>
        </p:spPr>
        <p:txBody>
          <a:bodyPr>
            <a:normAutofit fontScale="90000"/>
          </a:bodyPr>
          <a:lstStyle/>
          <a:p>
            <a:pPr algn="ctr"/>
            <a:r>
              <a:rPr lang="en-GB" dirty="0" smtClean="0"/>
              <a:t>Electronic Conspicuity equipment to be used in </a:t>
            </a:r>
            <a:br>
              <a:rPr lang="en-GB" dirty="0" smtClean="0"/>
            </a:br>
            <a:r>
              <a:rPr lang="en-GB" dirty="0" smtClean="0"/>
              <a:t>Project GAINS: </a:t>
            </a:r>
            <a:r>
              <a:rPr lang="en-GB" dirty="0" err="1" smtClean="0"/>
              <a:t>PlaneSight</a:t>
            </a:r>
            <a:r>
              <a:rPr lang="en-GB" dirty="0" smtClean="0"/>
              <a:t> &amp; Sky Echo/Sky Demon</a:t>
            </a:r>
            <a:endParaRPr lang="en-GB" dirty="0"/>
          </a:p>
        </p:txBody>
      </p:sp>
      <p:sp>
        <p:nvSpPr>
          <p:cNvPr id="4" name="Footer Placeholder 3"/>
          <p:cNvSpPr>
            <a:spLocks noGrp="1"/>
          </p:cNvSpPr>
          <p:nvPr>
            <p:ph type="ftr" sz="quarter" idx="10"/>
          </p:nvPr>
        </p:nvSpPr>
        <p:spPr/>
        <p:txBody>
          <a:bodyPr/>
          <a:lstStyle/>
          <a:p>
            <a:r>
              <a:rPr lang="en-US" smtClean="0"/>
              <a:t>Electronic Conspicuity Development in Europe</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69</a:t>
            </a:fld>
            <a:endParaRPr lang="en-GB" dirty="0"/>
          </a:p>
        </p:txBody>
      </p:sp>
    </p:spTree>
    <p:extLst>
      <p:ext uri="{BB962C8B-B14F-4D97-AF65-F5344CB8AC3E}">
        <p14:creationId xmlns:p14="http://schemas.microsoft.com/office/powerpoint/2010/main" val="199080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8.5 secs</a:t>
            </a:r>
          </a:p>
          <a:p>
            <a:pPr algn="ctr"/>
            <a:r>
              <a:rPr lang="en-GB" b="1" dirty="0" smtClean="0"/>
              <a:t>850 m</a:t>
            </a:r>
            <a:endParaRPr lang="en-GB" b="1" dirty="0"/>
          </a:p>
        </p:txBody>
      </p:sp>
      <p:sp>
        <p:nvSpPr>
          <p:cNvPr id="5"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7</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Tree>
    <p:extLst>
      <p:ext uri="{BB962C8B-B14F-4D97-AF65-F5344CB8AC3E}">
        <p14:creationId xmlns:p14="http://schemas.microsoft.com/office/powerpoint/2010/main" val="3887678605"/>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Plane Sight traffic display symbols</a:t>
            </a:r>
            <a:endParaRPr lang="en-GB" dirty="0"/>
          </a:p>
        </p:txBody>
      </p:sp>
      <p:sp>
        <p:nvSpPr>
          <p:cNvPr id="4" name="Footer Placeholder 3"/>
          <p:cNvSpPr>
            <a:spLocks noGrp="1"/>
          </p:cNvSpPr>
          <p:nvPr>
            <p:ph type="ftr" sz="quarter" idx="10"/>
          </p:nvPr>
        </p:nvSpPr>
        <p:spPr/>
        <p:txBody>
          <a:bodyPr/>
          <a:lstStyle/>
          <a:p>
            <a:r>
              <a:rPr lang="en-US" smtClean="0"/>
              <a:t>Electronic Conspicuity Development in Europe</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70</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08" y="1183139"/>
            <a:ext cx="7366703" cy="445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120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Plane Sight traffic display symbols</a:t>
            </a:r>
            <a:endParaRPr lang="en-GB" dirty="0"/>
          </a:p>
        </p:txBody>
      </p:sp>
      <p:sp>
        <p:nvSpPr>
          <p:cNvPr id="4" name="Footer Placeholder 3"/>
          <p:cNvSpPr>
            <a:spLocks noGrp="1"/>
          </p:cNvSpPr>
          <p:nvPr>
            <p:ph type="ftr" sz="quarter" idx="10"/>
          </p:nvPr>
        </p:nvSpPr>
        <p:spPr/>
        <p:txBody>
          <a:bodyPr/>
          <a:lstStyle/>
          <a:p>
            <a:r>
              <a:rPr lang="en-US" smtClean="0"/>
              <a:t>Electronic Conspicuity Development in Europe</a:t>
            </a:r>
            <a:endParaRPr lang="en-US" dirty="0"/>
          </a:p>
        </p:txBody>
      </p:sp>
      <p:sp>
        <p:nvSpPr>
          <p:cNvPr id="5" name="Slide Number Placeholder 4"/>
          <p:cNvSpPr>
            <a:spLocks noGrp="1"/>
          </p:cNvSpPr>
          <p:nvPr>
            <p:ph type="sldNum" sz="quarter" idx="11"/>
          </p:nvPr>
        </p:nvSpPr>
        <p:spPr/>
        <p:txBody>
          <a:bodyPr/>
          <a:lstStyle/>
          <a:p>
            <a:fld id="{707FE137-0C1A-4C05-8B34-1D89C94DB814}" type="slidenum">
              <a:rPr lang="en-GB" smtClean="0"/>
              <a:pPr/>
              <a:t>71</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948" y="2156482"/>
            <a:ext cx="2854699" cy="186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132" y="2174175"/>
            <a:ext cx="2638343" cy="182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81635" y="4545106"/>
            <a:ext cx="2840649" cy="369332"/>
          </a:xfrm>
          <a:prstGeom prst="rect">
            <a:avLst/>
          </a:prstGeom>
          <a:noFill/>
        </p:spPr>
        <p:txBody>
          <a:bodyPr wrap="none" rtlCol="0">
            <a:spAutoFit/>
          </a:bodyPr>
          <a:lstStyle/>
          <a:p>
            <a:r>
              <a:rPr lang="en-GB" dirty="0" smtClean="0"/>
              <a:t>Traffic above and well clear</a:t>
            </a:r>
            <a:endParaRPr lang="en-GB" dirty="0"/>
          </a:p>
        </p:txBody>
      </p:sp>
      <p:sp>
        <p:nvSpPr>
          <p:cNvPr id="9" name="TextBox 8"/>
          <p:cNvSpPr txBox="1"/>
          <p:nvPr/>
        </p:nvSpPr>
        <p:spPr>
          <a:xfrm>
            <a:off x="981635" y="4545106"/>
            <a:ext cx="2734338" cy="369332"/>
          </a:xfrm>
          <a:prstGeom prst="rect">
            <a:avLst/>
          </a:prstGeom>
          <a:noFill/>
        </p:spPr>
        <p:txBody>
          <a:bodyPr wrap="none" rtlCol="0">
            <a:spAutoFit/>
          </a:bodyPr>
          <a:lstStyle/>
          <a:p>
            <a:r>
              <a:rPr lang="en-GB" dirty="0" smtClean="0"/>
              <a:t>Traffic above and well clear</a:t>
            </a:r>
            <a:endParaRPr lang="en-GB" dirty="0"/>
          </a:p>
        </p:txBody>
      </p:sp>
      <p:sp>
        <p:nvSpPr>
          <p:cNvPr id="10" name="TextBox 9"/>
          <p:cNvSpPr txBox="1"/>
          <p:nvPr/>
        </p:nvSpPr>
        <p:spPr>
          <a:xfrm>
            <a:off x="5329499" y="4522695"/>
            <a:ext cx="2387064" cy="369332"/>
          </a:xfrm>
          <a:prstGeom prst="rect">
            <a:avLst/>
          </a:prstGeom>
          <a:noFill/>
        </p:spPr>
        <p:txBody>
          <a:bodyPr wrap="none" rtlCol="0">
            <a:spAutoFit/>
          </a:bodyPr>
          <a:lstStyle/>
          <a:p>
            <a:r>
              <a:rPr lang="en-GB" dirty="0" smtClean="0"/>
              <a:t>Threat traffic very close</a:t>
            </a:r>
            <a:endParaRPr lang="en-GB" dirty="0"/>
          </a:p>
        </p:txBody>
      </p:sp>
    </p:spTree>
    <p:extLst>
      <p:ext uri="{BB962C8B-B14F-4D97-AF65-F5344CB8AC3E}">
        <p14:creationId xmlns:p14="http://schemas.microsoft.com/office/powerpoint/2010/main" val="5389951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Sky Echo + Sky Demon display</a:t>
            </a:r>
          </a:p>
        </p:txBody>
      </p:sp>
      <p:sp>
        <p:nvSpPr>
          <p:cNvPr id="5" name="Slide Number Placeholder 4"/>
          <p:cNvSpPr>
            <a:spLocks noGrp="1"/>
          </p:cNvSpPr>
          <p:nvPr>
            <p:ph type="sldNum" sz="quarter" idx="11"/>
          </p:nvPr>
        </p:nvSpPr>
        <p:spPr/>
        <p:txBody>
          <a:bodyPr/>
          <a:lstStyle/>
          <a:p>
            <a:fld id="{707FE137-0C1A-4C05-8B34-1D89C94DB814}" type="slidenum">
              <a:rPr lang="en-GB" smtClean="0"/>
              <a:pPr/>
              <a:t>72</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pic>
        <p:nvPicPr>
          <p:cNvPr id="1026" name="Picture 2" descr="C:\! My docs\2018\2018-03-10 Sky Echo gnd test\!03 P1030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588" y="1296728"/>
            <a:ext cx="5649311" cy="42369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rot="1346769">
            <a:off x="666426" y="2460394"/>
            <a:ext cx="1497746" cy="936064"/>
            <a:chOff x="646385" y="3415219"/>
            <a:chExt cx="1497746" cy="936064"/>
          </a:xfrm>
        </p:grpSpPr>
        <p:sp>
          <p:nvSpPr>
            <p:cNvPr id="8" name="Right Arrow Callout 7"/>
            <p:cNvSpPr/>
            <p:nvPr/>
          </p:nvSpPr>
          <p:spPr>
            <a:xfrm>
              <a:off x="646385" y="3415219"/>
              <a:ext cx="1497746" cy="936064"/>
            </a:xfrm>
            <a:prstGeom prst="rightArrowCallou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695626" y="3560084"/>
              <a:ext cx="877291" cy="646331"/>
            </a:xfrm>
            <a:prstGeom prst="rect">
              <a:avLst/>
            </a:prstGeom>
            <a:solidFill>
              <a:schemeClr val="bg1"/>
            </a:solidFill>
          </p:spPr>
          <p:txBody>
            <a:bodyPr wrap="none" rtlCol="0">
              <a:spAutoFit/>
            </a:bodyPr>
            <a:lstStyle/>
            <a:p>
              <a:pPr algn="ctr"/>
              <a:r>
                <a:rPr lang="en-GB" dirty="0" smtClean="0"/>
                <a:t>Own </a:t>
              </a:r>
            </a:p>
            <a:p>
              <a:pPr algn="ctr"/>
              <a:r>
                <a:rPr lang="en-GB" dirty="0" smtClean="0"/>
                <a:t>Aircraft</a:t>
              </a:r>
            </a:p>
          </p:txBody>
        </p:sp>
      </p:grpSp>
      <p:grpSp>
        <p:nvGrpSpPr>
          <p:cNvPr id="10" name="Group 9"/>
          <p:cNvGrpSpPr/>
          <p:nvPr/>
        </p:nvGrpSpPr>
        <p:grpSpPr>
          <a:xfrm rot="20232069">
            <a:off x="3314828" y="4228038"/>
            <a:ext cx="1779975" cy="947499"/>
            <a:chOff x="200154" y="3861428"/>
            <a:chExt cx="1779975" cy="947499"/>
          </a:xfrm>
        </p:grpSpPr>
        <p:sp>
          <p:nvSpPr>
            <p:cNvPr id="12" name="Right Arrow Callout 11"/>
            <p:cNvSpPr/>
            <p:nvPr/>
          </p:nvSpPr>
          <p:spPr>
            <a:xfrm rot="1346769">
              <a:off x="230308" y="3872863"/>
              <a:ext cx="1749821" cy="936064"/>
            </a:xfrm>
            <a:prstGeom prst="rightArrowCallou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rot="1346769">
              <a:off x="200154" y="3861428"/>
              <a:ext cx="1198726" cy="646331"/>
            </a:xfrm>
            <a:prstGeom prst="rect">
              <a:avLst/>
            </a:prstGeom>
            <a:noFill/>
          </p:spPr>
          <p:txBody>
            <a:bodyPr wrap="none" rtlCol="0">
              <a:spAutoFit/>
            </a:bodyPr>
            <a:lstStyle/>
            <a:p>
              <a:pPr algn="ctr"/>
              <a:r>
                <a:rPr lang="en-GB" dirty="0" smtClean="0"/>
                <a:t>Overflying </a:t>
              </a:r>
            </a:p>
            <a:p>
              <a:pPr algn="ctr"/>
              <a:r>
                <a:rPr lang="en-GB" dirty="0" smtClean="0"/>
                <a:t>aircraft</a:t>
              </a:r>
              <a:endParaRPr lang="en-GB" dirty="0"/>
            </a:p>
          </p:txBody>
        </p:sp>
      </p:grpSp>
      <p:grpSp>
        <p:nvGrpSpPr>
          <p:cNvPr id="14" name="Group 13"/>
          <p:cNvGrpSpPr/>
          <p:nvPr/>
        </p:nvGrpSpPr>
        <p:grpSpPr>
          <a:xfrm>
            <a:off x="258731" y="3617885"/>
            <a:ext cx="1749821" cy="790533"/>
            <a:chOff x="315881" y="3713135"/>
            <a:chExt cx="1749821" cy="790533"/>
          </a:xfrm>
        </p:grpSpPr>
        <p:sp>
          <p:nvSpPr>
            <p:cNvPr id="16" name="Right Arrow Callout 15"/>
            <p:cNvSpPr/>
            <p:nvPr/>
          </p:nvSpPr>
          <p:spPr>
            <a:xfrm rot="19665315">
              <a:off x="315881" y="3713135"/>
              <a:ext cx="1749821" cy="680353"/>
            </a:xfrm>
            <a:prstGeom prst="rightArrowCallou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rot="19665315">
              <a:off x="333269" y="3857337"/>
              <a:ext cx="1198726" cy="646331"/>
            </a:xfrm>
            <a:prstGeom prst="rect">
              <a:avLst/>
            </a:prstGeom>
            <a:noFill/>
          </p:spPr>
          <p:txBody>
            <a:bodyPr wrap="none" rtlCol="0">
              <a:spAutoFit/>
            </a:bodyPr>
            <a:lstStyle/>
            <a:p>
              <a:pPr algn="ctr"/>
              <a:r>
                <a:rPr lang="en-GB" dirty="0" smtClean="0"/>
                <a:t>Overflying </a:t>
              </a:r>
            </a:p>
            <a:p>
              <a:pPr algn="ctr"/>
              <a:r>
                <a:rPr lang="en-GB" dirty="0" smtClean="0"/>
                <a:t>aircraft</a:t>
              </a:r>
              <a:endParaRPr lang="en-GB" dirty="0"/>
            </a:p>
          </p:txBody>
        </p:sp>
      </p:grpSp>
      <p:sp>
        <p:nvSpPr>
          <p:cNvPr id="18" name="TextBox 17"/>
          <p:cNvSpPr txBox="1"/>
          <p:nvPr/>
        </p:nvSpPr>
        <p:spPr>
          <a:xfrm>
            <a:off x="1033061" y="5700215"/>
            <a:ext cx="7303514" cy="646331"/>
          </a:xfrm>
          <a:prstGeom prst="rect">
            <a:avLst/>
          </a:prstGeom>
          <a:noFill/>
        </p:spPr>
        <p:txBody>
          <a:bodyPr wrap="square" rtlCol="0">
            <a:spAutoFit/>
          </a:bodyPr>
          <a:lstStyle/>
          <a:p>
            <a:pPr algn="ctr"/>
            <a:r>
              <a:rPr lang="en-GB" dirty="0" smtClean="0"/>
              <a:t>Sky Demon moving map </a:t>
            </a:r>
            <a:r>
              <a:rPr lang="en-GB" dirty="0" err="1" smtClean="0"/>
              <a:t>nav</a:t>
            </a:r>
            <a:r>
              <a:rPr lang="en-GB" dirty="0" smtClean="0"/>
              <a:t> display plus dedicated traffic display window</a:t>
            </a:r>
          </a:p>
          <a:p>
            <a:pPr algn="ctr"/>
            <a:r>
              <a:rPr lang="en-GB" dirty="0" smtClean="0"/>
              <a:t>ADS-B data received by Sky Echo.</a:t>
            </a:r>
            <a:endParaRPr lang="en-GB" dirty="0"/>
          </a:p>
        </p:txBody>
      </p:sp>
    </p:spTree>
    <p:extLst>
      <p:ext uri="{BB962C8B-B14F-4D97-AF65-F5344CB8AC3E}">
        <p14:creationId xmlns:p14="http://schemas.microsoft.com/office/powerpoint/2010/main" val="2130801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Sky Echo + Sky Demon display</a:t>
            </a:r>
          </a:p>
        </p:txBody>
      </p:sp>
      <p:sp>
        <p:nvSpPr>
          <p:cNvPr id="5" name="Slide Number Placeholder 4"/>
          <p:cNvSpPr>
            <a:spLocks noGrp="1"/>
          </p:cNvSpPr>
          <p:nvPr>
            <p:ph type="sldNum" sz="quarter" idx="11"/>
          </p:nvPr>
        </p:nvSpPr>
        <p:spPr/>
        <p:txBody>
          <a:bodyPr/>
          <a:lstStyle/>
          <a:p>
            <a:fld id="{707FE137-0C1A-4C05-8B34-1D89C94DB814}" type="slidenum">
              <a:rPr lang="en-GB" smtClean="0"/>
              <a:pPr/>
              <a:t>73</a:t>
            </a:fld>
            <a:endParaRPr lang="en-GB" dirty="0"/>
          </a:p>
        </p:txBody>
      </p:sp>
      <p:sp>
        <p:nvSpPr>
          <p:cNvPr id="6"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pic>
        <p:nvPicPr>
          <p:cNvPr id="2051" name="Picture 3" descr="C:\! My docs\2018\2018-03-10 Sky Echo gnd test\!01 P1030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27" y="1094618"/>
            <a:ext cx="4999704" cy="4267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284695" y="3307973"/>
            <a:ext cx="3697941" cy="965932"/>
            <a:chOff x="5338483" y="3388655"/>
            <a:chExt cx="3697941" cy="965932"/>
          </a:xfrm>
        </p:grpSpPr>
        <p:sp>
          <p:nvSpPr>
            <p:cNvPr id="3" name="Left Arrow Callout 2"/>
            <p:cNvSpPr/>
            <p:nvPr/>
          </p:nvSpPr>
          <p:spPr>
            <a:xfrm>
              <a:off x="5338483" y="3388655"/>
              <a:ext cx="3697941" cy="941298"/>
            </a:xfrm>
            <a:prstGeom prst="leftArrowCallout">
              <a:avLst/>
            </a:prstGeom>
            <a:solidFill>
              <a:schemeClr val="bg1"/>
            </a:solidFill>
            <a:ln w="127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6714112" y="3431257"/>
              <a:ext cx="2281971" cy="923330"/>
            </a:xfrm>
            <a:prstGeom prst="rect">
              <a:avLst/>
            </a:prstGeom>
            <a:noFill/>
          </p:spPr>
          <p:txBody>
            <a:bodyPr wrap="none" rtlCol="0">
              <a:spAutoFit/>
            </a:bodyPr>
            <a:lstStyle/>
            <a:p>
              <a:pPr algn="ctr"/>
              <a:r>
                <a:rPr lang="en-GB" dirty="0" smtClean="0"/>
                <a:t>Threat display on</a:t>
              </a:r>
            </a:p>
            <a:p>
              <a:pPr algn="ctr"/>
              <a:r>
                <a:rPr lang="en-GB" dirty="0" smtClean="0"/>
                <a:t>traffic display window.</a:t>
              </a:r>
            </a:p>
            <a:p>
              <a:pPr algn="ctr"/>
              <a:r>
                <a:rPr lang="en-GB" dirty="0" smtClean="0"/>
                <a:t>(Ground test)</a:t>
              </a:r>
              <a:endParaRPr lang="en-GB" dirty="0"/>
            </a:p>
          </p:txBody>
        </p:sp>
      </p:grpSp>
      <p:sp>
        <p:nvSpPr>
          <p:cNvPr id="15" name="TextBox 14"/>
          <p:cNvSpPr txBox="1"/>
          <p:nvPr/>
        </p:nvSpPr>
        <p:spPr>
          <a:xfrm>
            <a:off x="1815353" y="5507034"/>
            <a:ext cx="3354957" cy="369332"/>
          </a:xfrm>
          <a:prstGeom prst="rect">
            <a:avLst/>
          </a:prstGeom>
          <a:noFill/>
        </p:spPr>
        <p:txBody>
          <a:bodyPr wrap="none" rtlCol="0">
            <a:spAutoFit/>
          </a:bodyPr>
          <a:lstStyle/>
          <a:p>
            <a:r>
              <a:rPr lang="en-GB" dirty="0" smtClean="0"/>
              <a:t>Expanded </a:t>
            </a:r>
            <a:r>
              <a:rPr lang="en-GB" dirty="0"/>
              <a:t>scale n</a:t>
            </a:r>
            <a:r>
              <a:rPr lang="en-GB" dirty="0" smtClean="0"/>
              <a:t>avigation display</a:t>
            </a:r>
            <a:endParaRPr lang="en-GB" dirty="0"/>
          </a:p>
        </p:txBody>
      </p:sp>
    </p:spTree>
    <p:extLst>
      <p:ext uri="{BB962C8B-B14F-4D97-AF65-F5344CB8AC3E}">
        <p14:creationId xmlns:p14="http://schemas.microsoft.com/office/powerpoint/2010/main" val="171080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6" cy="646331"/>
          </a:xfrm>
          <a:prstGeom prst="rect">
            <a:avLst/>
          </a:prstGeom>
          <a:noFill/>
        </p:spPr>
        <p:txBody>
          <a:bodyPr wrap="none" rtlCol="0">
            <a:spAutoFit/>
          </a:bodyPr>
          <a:lstStyle/>
          <a:p>
            <a:pPr algn="ctr"/>
            <a:r>
              <a:rPr lang="en-GB" b="1" dirty="0" smtClean="0"/>
              <a:t>8.0 secs</a:t>
            </a:r>
          </a:p>
          <a:p>
            <a:pPr algn="ctr"/>
            <a:r>
              <a:rPr lang="en-GB" b="1" dirty="0"/>
              <a:t>8</a:t>
            </a:r>
            <a:r>
              <a:rPr lang="en-GB" b="1" dirty="0" smtClean="0"/>
              <a:t>00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8</a:t>
            </a:fld>
            <a:endParaRPr lang="en-GB" dirty="0"/>
          </a:p>
        </p:txBody>
      </p:sp>
    </p:spTree>
    <p:extLst>
      <p:ext uri="{BB962C8B-B14F-4D97-AF65-F5344CB8AC3E}">
        <p14:creationId xmlns:p14="http://schemas.microsoft.com/office/powerpoint/2010/main" val="1353251670"/>
      </p:ext>
    </p:extLst>
  </p:cSld>
  <p:clrMapOvr>
    <a:masterClrMapping/>
  </p:clrMapOvr>
  <mc:AlternateContent xmlns:mc="http://schemas.openxmlformats.org/markup-compatibility/2006" xmlns:p14="http://schemas.microsoft.com/office/powerpoint/2010/main">
    <mc:Choice Requires="p14">
      <p:transition p14:dur="10" advClick="0" advTm="500"/>
    </mc:Choice>
    <mc:Fallback xmlns="">
      <p:transition advClick="0" advTm="5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 My docs\2017\2017-05-06 MCASD Shawbury\cess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76" y="2826507"/>
            <a:ext cx="142454"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238" y="5895474"/>
            <a:ext cx="926857" cy="646331"/>
          </a:xfrm>
          <a:prstGeom prst="rect">
            <a:avLst/>
          </a:prstGeom>
          <a:noFill/>
        </p:spPr>
        <p:txBody>
          <a:bodyPr wrap="none" rtlCol="0">
            <a:spAutoFit/>
          </a:bodyPr>
          <a:lstStyle/>
          <a:p>
            <a:pPr algn="ctr"/>
            <a:r>
              <a:rPr lang="en-GB" b="1" dirty="0" smtClean="0"/>
              <a:t>7.5 secs</a:t>
            </a:r>
          </a:p>
          <a:p>
            <a:pPr algn="ctr"/>
            <a:r>
              <a:rPr lang="en-GB" b="1" dirty="0" smtClean="0"/>
              <a:t>750 m</a:t>
            </a:r>
            <a:endParaRPr lang="en-GB" b="1" dirty="0"/>
          </a:p>
        </p:txBody>
      </p:sp>
      <p:sp>
        <p:nvSpPr>
          <p:cNvPr id="5" name="Footer Placeholder 3">
            <a:extLst>
              <a:ext uri="{FF2B5EF4-FFF2-40B4-BE49-F238E27FC236}">
                <a16:creationId xmlns="" xmlns:a16="http://schemas.microsoft.com/office/drawing/2014/main" id="{5EE73FAB-CB19-4016-AC0E-CD171AC53307}"/>
              </a:ext>
            </a:extLst>
          </p:cNvPr>
          <p:cNvSpPr>
            <a:spLocks noGrp="1"/>
          </p:cNvSpPr>
          <p:nvPr>
            <p:ph type="ftr" sz="quarter" idx="10"/>
          </p:nvPr>
        </p:nvSpPr>
        <p:spPr>
          <a:xfrm>
            <a:off x="457201" y="6556407"/>
            <a:ext cx="3896435" cy="252000"/>
          </a:xfrm>
        </p:spPr>
        <p:txBody>
          <a:bodyPr/>
          <a:lstStyle/>
          <a:p>
            <a:r>
              <a:rPr lang="en-US" dirty="0" smtClean="0"/>
              <a:t>Electronic Conspicuity Development in Europe</a:t>
            </a:r>
            <a:endParaRPr lang="en-US" dirty="0"/>
          </a:p>
        </p:txBody>
      </p:sp>
      <p:sp>
        <p:nvSpPr>
          <p:cNvPr id="6" name="Slide Number Placeholder 4">
            <a:extLst>
              <a:ext uri="{FF2B5EF4-FFF2-40B4-BE49-F238E27FC236}">
                <a16:creationId xmlns="" xmlns:a16="http://schemas.microsoft.com/office/drawing/2014/main" id="{92F26142-00FD-46EB-8FA9-2491CE3B4C65}"/>
              </a:ext>
            </a:extLst>
          </p:cNvPr>
          <p:cNvSpPr>
            <a:spLocks noGrp="1"/>
          </p:cNvSpPr>
          <p:nvPr>
            <p:ph type="sldNum" sz="quarter" idx="11"/>
          </p:nvPr>
        </p:nvSpPr>
        <p:spPr>
          <a:xfrm>
            <a:off x="6512256" y="6556407"/>
            <a:ext cx="2133600" cy="252000"/>
          </a:xfrm>
        </p:spPr>
        <p:txBody>
          <a:bodyPr/>
          <a:lstStyle/>
          <a:p>
            <a:fld id="{707FE137-0C1A-4C05-8B34-1D89C94DB814}" type="slidenum">
              <a:rPr lang="en-GB" smtClean="0"/>
              <a:pPr/>
              <a:t>9</a:t>
            </a:fld>
            <a:endParaRPr lang="en-GB" dirty="0"/>
          </a:p>
        </p:txBody>
      </p:sp>
    </p:spTree>
    <p:extLst>
      <p:ext uri="{BB962C8B-B14F-4D97-AF65-F5344CB8AC3E}">
        <p14:creationId xmlns:p14="http://schemas.microsoft.com/office/powerpoint/2010/main" val="3596749344"/>
      </p:ext>
    </p:extLst>
  </p:cSld>
  <p:clrMapOvr>
    <a:masterClrMapping/>
  </p:clrMapOvr>
  <mc:AlternateContent xmlns:mc="http://schemas.openxmlformats.org/markup-compatibility/2006" xmlns:p14="http://schemas.microsoft.com/office/powerpoint/2010/main">
    <mc:Choice Requires="p14">
      <p:transition p14:dur="10" advTm="500"/>
    </mc:Choice>
    <mc:Fallback xmlns="">
      <p:transition advTm="500"/>
    </mc:Fallback>
  </mc:AlternateContent>
  <p:timing>
    <p:tnLst>
      <p:par>
        <p:cTn id="1" dur="indefinite" restart="never" nodeType="tmRoot"/>
      </p:par>
    </p:tnLst>
  </p:timing>
</p:sld>
</file>

<file path=ppt/theme/theme1.xml><?xml version="1.0" encoding="utf-8"?>
<a:theme xmlns:a="http://schemas.openxmlformats.org/drawingml/2006/main" name="SESAR ER Presentation template">
  <a:themeElements>
    <a:clrScheme name="Custom 5">
      <a:dk1>
        <a:srgbClr val="6E6E6E"/>
      </a:dk1>
      <a:lt1>
        <a:sysClr val="window" lastClr="FFFFFF"/>
      </a:lt1>
      <a:dk2>
        <a:srgbClr val="4E88C7"/>
      </a:dk2>
      <a:lt2>
        <a:srgbClr val="FFFFFF"/>
      </a:lt2>
      <a:accent1>
        <a:srgbClr val="4E88C7"/>
      </a:accent1>
      <a:accent2>
        <a:srgbClr val="00428F"/>
      </a:accent2>
      <a:accent3>
        <a:srgbClr val="6EB628"/>
      </a:accent3>
      <a:accent4>
        <a:srgbClr val="05225B"/>
      </a:accent4>
      <a:accent5>
        <a:srgbClr val="FFC11E"/>
      </a:accent5>
      <a:accent6>
        <a:srgbClr val="008C82"/>
      </a:accent6>
      <a:hlink>
        <a:srgbClr val="00C5FF"/>
      </a:hlink>
      <a:folHlink>
        <a:srgbClr val="5EDB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teration xmlns="a301ac7b-a095-4703-8ac1-0954f10782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CEA515081ED84E8E0CA5B114A64657" ma:contentTypeVersion="1" ma:contentTypeDescription="Create a new document." ma:contentTypeScope="" ma:versionID="74932606d897524310ab910a0b9b5334">
  <xsd:schema xmlns:xsd="http://www.w3.org/2001/XMLSchema" xmlns:p="http://schemas.microsoft.com/office/2006/metadata/properties" xmlns:ns2="a301ac7b-a095-4703-8ac1-0954f10782bf" targetNamespace="http://schemas.microsoft.com/office/2006/metadata/properties" ma:root="true" ma:fieldsID="dc4d2988fafefd31398f26e85b6bdb71" ns2:_="">
    <xsd:import namespace="a301ac7b-a095-4703-8ac1-0954f10782bf"/>
    <xsd:element name="properties">
      <xsd:complexType>
        <xsd:sequence>
          <xsd:element name="documentManagement">
            <xsd:complexType>
              <xsd:all>
                <xsd:element ref="ns2:Iteration" minOccurs="0"/>
              </xsd:all>
            </xsd:complexType>
          </xsd:element>
        </xsd:sequence>
      </xsd:complexType>
    </xsd:element>
  </xsd:schema>
  <xsd:schema xmlns:xsd="http://www.w3.org/2001/XMLSchema" xmlns:dms="http://schemas.microsoft.com/office/2006/documentManagement/types" targetNamespace="a301ac7b-a095-4703-8ac1-0954f10782bf" elementFormDefault="qualified">
    <xsd:import namespace="http://schemas.microsoft.com/office/2006/documentManagement/types"/>
    <xsd:element name="Iteration" ma:index="8" nillable="true" ma:displayName="Iteration" ma:internalName="Iter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6BEF6-6CD2-4659-B731-980294D7FAB2}">
  <ds:schemaRefs>
    <ds:schemaRef ds:uri="a301ac7b-a095-4703-8ac1-0954f10782bf"/>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540A1421-CEC8-4FFE-8BFD-DDECF2025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1ac7b-a095-4703-8ac1-0954f10782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9691848-7B53-4310-AC46-941E5CFAB0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SESAR ER Presentation template</Template>
  <TotalTime>3569</TotalTime>
  <Words>3842</Words>
  <Application>Microsoft Office PowerPoint</Application>
  <PresentationFormat>On-screen Show (4:3)</PresentationFormat>
  <Paragraphs>634</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SESAR ER Presentation template</vt:lpstr>
      <vt:lpstr>Electronic Conspicuity  Development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 on encounter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Encounter video</vt:lpstr>
      <vt:lpstr>PowerPoint Presentation</vt:lpstr>
      <vt:lpstr>PowerPoint Presentation</vt:lpstr>
      <vt:lpstr>Electronic Conspicuity is about  seeing and BEING SEEN</vt:lpstr>
      <vt:lpstr>Mid Air Collision risk in context</vt:lpstr>
      <vt:lpstr>PowerPoint Presentation</vt:lpstr>
      <vt:lpstr>ADS-B developments for GA</vt:lpstr>
      <vt:lpstr>More than 20 years of European and world-wide development</vt:lpstr>
      <vt:lpstr>UK Initiative 1: LPAT</vt:lpstr>
      <vt:lpstr>UK Initiative 2: Project EVA (2014-2016)</vt:lpstr>
      <vt:lpstr>UK Initiative 3: ECWG &amp; CAP1391</vt:lpstr>
      <vt:lpstr>GA ADS-B Equipment.  CAP1391 &amp; more</vt:lpstr>
      <vt:lpstr>UK initiative 4: Project GAINS (Jan 2018-Dec 2019) “General Aviation Improved Navigation &amp; Surveillance” http://www.sesarju.eu/news/sesar-adapt-sat-based-technologies-general-aviation-operations</vt:lpstr>
      <vt:lpstr>GAINS coordination with UK CAA &amp; NATS </vt:lpstr>
      <vt:lpstr>EASA Electronic Conspicuity Forum 15th January 2018</vt:lpstr>
      <vt:lpstr>EASA EC Forum – points of agreement</vt:lpstr>
      <vt:lpstr>EASA EC Forum – points of difference and issues to solve</vt:lpstr>
      <vt:lpstr>Where are we now? </vt:lpstr>
      <vt:lpstr>PowerPoint Presentation</vt:lpstr>
      <vt:lpstr>Glossary and Acronyms</vt:lpstr>
      <vt:lpstr>Electronic Conspicuity equipment to be used in  Project GAINS: PlaneSight &amp; Sky Echo/Sky Demon</vt:lpstr>
      <vt:lpstr>Plane Sight traffic display symbols</vt:lpstr>
      <vt:lpstr>Plane Sight traffic display symbols</vt:lpstr>
      <vt:lpstr>Sky Echo + Sky Demon display</vt:lpstr>
      <vt:lpstr>Sky Echo + Sky Demon display</vt:lpstr>
    </vt:vector>
  </TitlesOfParts>
  <Company>Sesar JU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presentation  using Sesar 2020 Theme</dc:title>
  <dc:creator>Wim Post</dc:creator>
  <cp:lastModifiedBy>Bob</cp:lastModifiedBy>
  <cp:revision>492</cp:revision>
  <cp:lastPrinted>2018-03-26T21:56:38Z</cp:lastPrinted>
  <dcterms:created xsi:type="dcterms:W3CDTF">2016-04-13T13:39:24Z</dcterms:created>
  <dcterms:modified xsi:type="dcterms:W3CDTF">2018-03-26T21:56:55Z</dcterms:modified>
</cp:coreProperties>
</file>